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84" r:id="rId4"/>
    <p:sldId id="270" r:id="rId5"/>
    <p:sldId id="271" r:id="rId6"/>
    <p:sldId id="304" r:id="rId7"/>
    <p:sldId id="305" r:id="rId8"/>
    <p:sldId id="289" r:id="rId9"/>
    <p:sldId id="291" r:id="rId10"/>
    <p:sldId id="292" r:id="rId11"/>
    <p:sldId id="293" r:id="rId12"/>
    <p:sldId id="296" r:id="rId13"/>
    <p:sldId id="297" r:id="rId14"/>
    <p:sldId id="298" r:id="rId15"/>
    <p:sldId id="299" r:id="rId16"/>
    <p:sldId id="300" r:id="rId17"/>
    <p:sldId id="301" r:id="rId18"/>
    <p:sldId id="302" r:id="rId19"/>
    <p:sldId id="285" r:id="rId20"/>
    <p:sldId id="286" r:id="rId21"/>
    <p:sldId id="287" r:id="rId22"/>
    <p:sldId id="303"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黑体" charset="0"/>
        <a:cs typeface="黑体" charset="0"/>
      </a:defRPr>
    </a:lvl1pPr>
    <a:lvl2pPr marL="457200" algn="l" rtl="0" fontAlgn="base">
      <a:spcBef>
        <a:spcPct val="0"/>
      </a:spcBef>
      <a:spcAft>
        <a:spcPct val="0"/>
      </a:spcAft>
      <a:defRPr kern="1200">
        <a:solidFill>
          <a:schemeClr val="tx1"/>
        </a:solidFill>
        <a:latin typeface="Arial" charset="0"/>
        <a:ea typeface="黑体" charset="0"/>
        <a:cs typeface="黑体" charset="0"/>
      </a:defRPr>
    </a:lvl2pPr>
    <a:lvl3pPr marL="914400" algn="l" rtl="0" fontAlgn="base">
      <a:spcBef>
        <a:spcPct val="0"/>
      </a:spcBef>
      <a:spcAft>
        <a:spcPct val="0"/>
      </a:spcAft>
      <a:defRPr kern="1200">
        <a:solidFill>
          <a:schemeClr val="tx1"/>
        </a:solidFill>
        <a:latin typeface="Arial" charset="0"/>
        <a:ea typeface="黑体" charset="0"/>
        <a:cs typeface="黑体" charset="0"/>
      </a:defRPr>
    </a:lvl3pPr>
    <a:lvl4pPr marL="1371600" algn="l" rtl="0" fontAlgn="base">
      <a:spcBef>
        <a:spcPct val="0"/>
      </a:spcBef>
      <a:spcAft>
        <a:spcPct val="0"/>
      </a:spcAft>
      <a:defRPr kern="1200">
        <a:solidFill>
          <a:schemeClr val="tx1"/>
        </a:solidFill>
        <a:latin typeface="Arial" charset="0"/>
        <a:ea typeface="黑体" charset="0"/>
        <a:cs typeface="黑体" charset="0"/>
      </a:defRPr>
    </a:lvl4pPr>
    <a:lvl5pPr marL="1828800" algn="l" rtl="0" fontAlgn="base">
      <a:spcBef>
        <a:spcPct val="0"/>
      </a:spcBef>
      <a:spcAft>
        <a:spcPct val="0"/>
      </a:spcAft>
      <a:defRPr kern="1200">
        <a:solidFill>
          <a:schemeClr val="tx1"/>
        </a:solidFill>
        <a:latin typeface="Arial" charset="0"/>
        <a:ea typeface="黑体" charset="0"/>
        <a:cs typeface="黑体" charset="0"/>
      </a:defRPr>
    </a:lvl5pPr>
    <a:lvl6pPr marL="2286000" algn="l" defTabSz="457200" rtl="0" eaLnBrk="1" latinLnBrk="0" hangingPunct="1">
      <a:defRPr kern="1200">
        <a:solidFill>
          <a:schemeClr val="tx1"/>
        </a:solidFill>
        <a:latin typeface="Arial" charset="0"/>
        <a:ea typeface="黑体" charset="0"/>
        <a:cs typeface="黑体" charset="0"/>
      </a:defRPr>
    </a:lvl6pPr>
    <a:lvl7pPr marL="2743200" algn="l" defTabSz="457200" rtl="0" eaLnBrk="1" latinLnBrk="0" hangingPunct="1">
      <a:defRPr kern="1200">
        <a:solidFill>
          <a:schemeClr val="tx1"/>
        </a:solidFill>
        <a:latin typeface="Arial" charset="0"/>
        <a:ea typeface="黑体" charset="0"/>
        <a:cs typeface="黑体" charset="0"/>
      </a:defRPr>
    </a:lvl7pPr>
    <a:lvl8pPr marL="3200400" algn="l" defTabSz="457200" rtl="0" eaLnBrk="1" latinLnBrk="0" hangingPunct="1">
      <a:defRPr kern="1200">
        <a:solidFill>
          <a:schemeClr val="tx1"/>
        </a:solidFill>
        <a:latin typeface="Arial" charset="0"/>
        <a:ea typeface="黑体" charset="0"/>
        <a:cs typeface="黑体" charset="0"/>
      </a:defRPr>
    </a:lvl8pPr>
    <a:lvl9pPr marL="3657600" algn="l" defTabSz="457200" rtl="0" eaLnBrk="1" latinLnBrk="0" hangingPunct="1">
      <a:defRPr kern="1200">
        <a:solidFill>
          <a:schemeClr val="tx1"/>
        </a:solidFill>
        <a:latin typeface="Arial" charset="0"/>
        <a:ea typeface="黑体" charset="0"/>
        <a:cs typeface="黑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357" y="3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国际化</c:v>
                </c:pt>
              </c:strCache>
            </c:strRef>
          </c:tx>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cat>
            <c:strRef>
              <c:f>Sheet1!$A$2:$A$5</c:f>
              <c:strCache>
                <c:ptCount val="2"/>
                <c:pt idx="0">
                  <c:v>海外留学</c:v>
                </c:pt>
                <c:pt idx="1">
                  <c:v>国内</c:v>
                </c:pt>
              </c:strCache>
            </c:strRef>
          </c:cat>
          <c:val>
            <c:numRef>
              <c:f>Sheet1!$B$2:$B$5</c:f>
              <c:numCache>
                <c:formatCode>General</c:formatCode>
                <c:ptCount val="4"/>
                <c:pt idx="0">
                  <c:v>72.2</c:v>
                </c:pt>
                <c:pt idx="1">
                  <c:v>27.8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40岁以上</c:v>
                </c:pt>
                <c:pt idx="1">
                  <c:v>40岁以下</c:v>
                </c:pt>
              </c:strCache>
            </c:strRef>
          </c:cat>
          <c:val>
            <c:numRef>
              <c:f>Sheet1!$B$2:$B$5</c:f>
              <c:numCache>
                <c:formatCode>General</c:formatCode>
                <c:ptCount val="4"/>
                <c:pt idx="0">
                  <c:v>33.299999999999997</c:v>
                </c:pt>
                <c:pt idx="1">
                  <c:v>66.7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FBD0B-0654-DF4A-9AA5-3C90F74B1514}" type="datetimeFigureOut">
              <a:rPr kumimoji="1" lang="zh-CN" altLang="en-US" smtClean="0"/>
              <a:t>2016/12/1</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19595-081F-C941-9765-BF1C4139A436}" type="slidenum">
              <a:rPr kumimoji="1" lang="zh-CN" altLang="en-US" smtClean="0"/>
              <a:t>‹#›</a:t>
            </a:fld>
            <a:endParaRPr kumimoji="1" lang="zh-CN" altLang="en-US"/>
          </a:p>
        </p:txBody>
      </p:sp>
    </p:spTree>
    <p:extLst>
      <p:ext uri="{BB962C8B-B14F-4D97-AF65-F5344CB8AC3E}">
        <p14:creationId xmlns:p14="http://schemas.microsoft.com/office/powerpoint/2010/main" val="2997054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8</a:t>
            </a:fld>
            <a:endParaRPr lang="en-US" altLang="zh-CN"/>
          </a:p>
        </p:txBody>
      </p:sp>
    </p:spTree>
    <p:extLst>
      <p:ext uri="{BB962C8B-B14F-4D97-AF65-F5344CB8AC3E}">
        <p14:creationId xmlns:p14="http://schemas.microsoft.com/office/powerpoint/2010/main" val="152689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05C9DD-5559-4223-A6CF-4D6728D60EDE}" type="slidenum">
              <a:rPr lang="en-US" altLang="zh-CN" smtClean="0"/>
              <a:pPr/>
              <a:t>19</a:t>
            </a:fld>
            <a:endParaRPr lang="en-US" altLang="zh-CN"/>
          </a:p>
        </p:txBody>
      </p:sp>
    </p:spTree>
    <p:extLst>
      <p:ext uri="{BB962C8B-B14F-4D97-AF65-F5344CB8AC3E}">
        <p14:creationId xmlns:p14="http://schemas.microsoft.com/office/powerpoint/2010/main" val="393867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05C9DD-5559-4223-A6CF-4D6728D60EDE}" type="slidenum">
              <a:rPr lang="en-US" altLang="zh-CN" smtClean="0"/>
              <a:pPr/>
              <a:t>20</a:t>
            </a:fld>
            <a:endParaRPr lang="en-US" altLang="zh-CN"/>
          </a:p>
        </p:txBody>
      </p:sp>
    </p:spTree>
    <p:extLst>
      <p:ext uri="{BB962C8B-B14F-4D97-AF65-F5344CB8AC3E}">
        <p14:creationId xmlns:p14="http://schemas.microsoft.com/office/powerpoint/2010/main" val="393867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05C9DD-5559-4223-A6CF-4D6728D60EDE}" type="slidenum">
              <a:rPr lang="en-US" altLang="zh-CN" smtClean="0"/>
              <a:pPr/>
              <a:t>21</a:t>
            </a:fld>
            <a:endParaRPr lang="en-US" altLang="zh-CN"/>
          </a:p>
        </p:txBody>
      </p:sp>
    </p:spTree>
    <p:extLst>
      <p:ext uri="{BB962C8B-B14F-4D97-AF65-F5344CB8AC3E}">
        <p14:creationId xmlns:p14="http://schemas.microsoft.com/office/powerpoint/2010/main" val="393867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11</a:t>
            </a:fld>
            <a:endParaRPr lang="en-US" altLang="zh-CN"/>
          </a:p>
        </p:txBody>
      </p:sp>
    </p:spTree>
    <p:extLst>
      <p:ext uri="{BB962C8B-B14F-4D97-AF65-F5344CB8AC3E}">
        <p14:creationId xmlns:p14="http://schemas.microsoft.com/office/powerpoint/2010/main" val="341265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50000"/>
              </a:lnSpc>
              <a:spcBef>
                <a:spcPct val="30000"/>
              </a:spcBef>
              <a:spcAft>
                <a:spcPct val="0"/>
              </a:spcAft>
              <a:buClrTx/>
              <a:buSzTx/>
              <a:buFont typeface="Wingdings" panose="05000000000000000000" pitchFamily="2" charset="2"/>
              <a:buNone/>
              <a:tabLst/>
              <a:defRPr/>
            </a:pPr>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12</a:t>
            </a:fld>
            <a:endParaRPr lang="en-US" altLang="zh-CN"/>
          </a:p>
        </p:txBody>
      </p:sp>
    </p:spTree>
    <p:extLst>
      <p:ext uri="{BB962C8B-B14F-4D97-AF65-F5344CB8AC3E}">
        <p14:creationId xmlns:p14="http://schemas.microsoft.com/office/powerpoint/2010/main" val="261603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13</a:t>
            </a:fld>
            <a:endParaRPr lang="en-US" altLang="zh-CN"/>
          </a:p>
        </p:txBody>
      </p:sp>
    </p:spTree>
    <p:extLst>
      <p:ext uri="{BB962C8B-B14F-4D97-AF65-F5344CB8AC3E}">
        <p14:creationId xmlns:p14="http://schemas.microsoft.com/office/powerpoint/2010/main" val="335283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zh-CN" altLang="en-US" b="1" kern="1200" dirty="0" smtClean="0">
                <a:latin typeface="微软雅黑" panose="020B0503020204020204" pitchFamily="34" charset="-122"/>
                <a:ea typeface="微软雅黑" panose="020B0503020204020204" pitchFamily="34" charset="-122"/>
                <a:cs typeface="+mn-cs"/>
              </a:rPr>
              <a:t>多功能道路试验车可以开展各种道路实车实验</a:t>
            </a:r>
            <a:endParaRPr kumimoji="1" lang="en-US" altLang="zh-CN" b="1" kern="1200" dirty="0" smtClean="0">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14</a:t>
            </a:fld>
            <a:endParaRPr lang="en-US" altLang="zh-CN"/>
          </a:p>
        </p:txBody>
      </p:sp>
    </p:spTree>
    <p:extLst>
      <p:ext uri="{BB962C8B-B14F-4D97-AF65-F5344CB8AC3E}">
        <p14:creationId xmlns:p14="http://schemas.microsoft.com/office/powerpoint/2010/main" val="250529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15</a:t>
            </a:fld>
            <a:endParaRPr lang="en-US" altLang="zh-CN"/>
          </a:p>
        </p:txBody>
      </p:sp>
    </p:spTree>
    <p:extLst>
      <p:ext uri="{BB962C8B-B14F-4D97-AF65-F5344CB8AC3E}">
        <p14:creationId xmlns:p14="http://schemas.microsoft.com/office/powerpoint/2010/main" val="269084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1" indent="0" eaLnBrk="1" hangingPunct="1">
              <a:buClr>
                <a:schemeClr val="hlink"/>
              </a:buClr>
              <a:buSzPct val="120000"/>
              <a:buNone/>
            </a:pPr>
            <a:r>
              <a:rPr kumimoji="1" lang="zh-CN" altLang="en-US" b="1" kern="1200" dirty="0" smtClean="0">
                <a:latin typeface="微软雅黑" panose="020B0503020204020204" pitchFamily="34" charset="-122"/>
                <a:ea typeface="微软雅黑" panose="020B0503020204020204" pitchFamily="34" charset="-122"/>
                <a:cs typeface="+mn-cs"/>
              </a:rPr>
              <a:t>道路交通系统实物仿真平台 ，可以</a:t>
            </a:r>
            <a:r>
              <a:rPr lang="zh-CN" altLang="en-US" dirty="0" smtClean="0">
                <a:latin typeface="黑体" pitchFamily="49" charset="-122"/>
                <a:ea typeface="黑体" pitchFamily="49" charset="-122"/>
              </a:rPr>
              <a:t>用于</a:t>
            </a:r>
            <a:r>
              <a:rPr lang="zh-CN" altLang="en-US" dirty="0" smtClean="0">
                <a:solidFill>
                  <a:srgbClr val="FF0000"/>
                </a:solidFill>
                <a:latin typeface="黑体" pitchFamily="49" charset="-122"/>
                <a:ea typeface="黑体" pitchFamily="49" charset="-122"/>
              </a:rPr>
              <a:t>交通监控、交通信息采集与发布、车路通信、自动驾驶</a:t>
            </a:r>
            <a:r>
              <a:rPr lang="zh-CN" altLang="en-US" dirty="0" smtClean="0">
                <a:latin typeface="黑体" pitchFamily="49" charset="-122"/>
                <a:ea typeface="黑体" pitchFamily="49" charset="-122"/>
              </a:rPr>
              <a:t>等方面的科研和教学实验。</a:t>
            </a:r>
          </a:p>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16</a:t>
            </a:fld>
            <a:endParaRPr lang="en-US" altLang="zh-CN"/>
          </a:p>
        </p:txBody>
      </p:sp>
    </p:spTree>
    <p:extLst>
      <p:ext uri="{BB962C8B-B14F-4D97-AF65-F5344CB8AC3E}">
        <p14:creationId xmlns:p14="http://schemas.microsoft.com/office/powerpoint/2010/main" val="409535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
                <a:schemeClr val="hlink"/>
              </a:buClr>
              <a:buSzPct val="120000"/>
              <a:buFontTx/>
              <a:buNone/>
              <a:tabLst/>
              <a:defRPr/>
            </a:pPr>
            <a:r>
              <a:rPr kumimoji="1" lang="zh-CN" altLang="en-US" b="1" kern="1200" dirty="0" smtClean="0">
                <a:latin typeface="微软雅黑" panose="020B0503020204020204" pitchFamily="34" charset="-122"/>
                <a:ea typeface="微软雅黑" panose="020B0503020204020204" pitchFamily="34" charset="-122"/>
                <a:cs typeface="+mn-cs"/>
              </a:rPr>
              <a:t>建立了</a:t>
            </a:r>
            <a:r>
              <a:rPr kumimoji="1" lang="zh-CN" altLang="en-US" sz="1200" b="1" kern="1200" dirty="0" smtClean="0">
                <a:latin typeface="微软雅黑" panose="020B0503020204020204" pitchFamily="34" charset="-122"/>
                <a:ea typeface="微软雅黑" panose="020B0503020204020204" pitchFamily="34" charset="-122"/>
              </a:rPr>
              <a:t>水上交通流检测平台 ，可以用不同方式检查船舶动态。</a:t>
            </a:r>
          </a:p>
          <a:p>
            <a:pPr marL="0" lvl="1" indent="0" eaLnBrk="1" hangingPunct="1">
              <a:buClr>
                <a:schemeClr val="hlink"/>
              </a:buClr>
              <a:buSzPct val="120000"/>
              <a:buNone/>
            </a:pPr>
            <a:r>
              <a:rPr kumimoji="1" lang="en-US" altLang="zh-CN" b="1" kern="1200" dirty="0" smtClean="0">
                <a:latin typeface="微软雅黑" panose="020B0503020204020204" pitchFamily="34" charset="-122"/>
                <a:ea typeface="微软雅黑" panose="020B0503020204020204" pitchFamily="34" charset="-122"/>
                <a:cs typeface="+mn-cs"/>
              </a:rPr>
              <a:t> </a:t>
            </a:r>
            <a:endParaRPr lang="zh-CN" altLang="en-US" dirty="0" smtClean="0">
              <a:latin typeface="黑体" pitchFamily="49" charset="-122"/>
              <a:ea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17</a:t>
            </a:fld>
            <a:endParaRPr lang="en-US" altLang="zh-CN"/>
          </a:p>
        </p:txBody>
      </p:sp>
    </p:spTree>
    <p:extLst>
      <p:ext uri="{BB962C8B-B14F-4D97-AF65-F5344CB8AC3E}">
        <p14:creationId xmlns:p14="http://schemas.microsoft.com/office/powerpoint/2010/main" val="301735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我们在国内首次</a:t>
            </a:r>
            <a:r>
              <a:rPr kumimoji="1" lang="zh-CN" altLang="en-US" sz="1200" b="1" kern="1200" dirty="0" smtClean="0">
                <a:latin typeface="微软雅黑" panose="020B0503020204020204" pitchFamily="34" charset="-122"/>
                <a:ea typeface="微软雅黑" panose="020B0503020204020204" pitchFamily="34" charset="-122"/>
              </a:rPr>
              <a:t>水运系统仿真与应急演练测试平台，可以生成各种水路交通安全事件，在实验室条件下进行交互式的应急指挥与救援模拟及测试。</a:t>
            </a:r>
          </a:p>
          <a:p>
            <a:endParaRPr lang="zh-CN" altLang="en-US" dirty="0"/>
          </a:p>
        </p:txBody>
      </p:sp>
      <p:sp>
        <p:nvSpPr>
          <p:cNvPr id="4" name="灯片编号占位符 3"/>
          <p:cNvSpPr>
            <a:spLocks noGrp="1"/>
          </p:cNvSpPr>
          <p:nvPr>
            <p:ph type="sldNum" sz="quarter" idx="10"/>
          </p:nvPr>
        </p:nvSpPr>
        <p:spPr/>
        <p:txBody>
          <a:bodyPr/>
          <a:lstStyle/>
          <a:p>
            <a:fld id="{0CE05EFC-9E42-4269-8AE1-A94DAD4B5A4D}" type="slidenum">
              <a:rPr lang="en-US" altLang="zh-CN" smtClean="0"/>
              <a:pPr/>
              <a:t>18</a:t>
            </a:fld>
            <a:endParaRPr lang="en-US" altLang="zh-CN"/>
          </a:p>
        </p:txBody>
      </p:sp>
    </p:spTree>
    <p:extLst>
      <p:ext uri="{BB962C8B-B14F-4D97-AF65-F5344CB8AC3E}">
        <p14:creationId xmlns:p14="http://schemas.microsoft.com/office/powerpoint/2010/main" val="414793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FCD216-1330-2440-9003-4DD253D11ED3}" type="slidenum">
              <a:rPr lang="zh-CN" altLang="en-US"/>
              <a:pPr/>
              <a:t>‹#›</a:t>
            </a:fld>
            <a:endParaRPr lang="en-US" altLang="zh-CN"/>
          </a:p>
        </p:txBody>
      </p:sp>
    </p:spTree>
    <p:extLst>
      <p:ext uri="{BB962C8B-B14F-4D97-AF65-F5344CB8AC3E}">
        <p14:creationId xmlns:p14="http://schemas.microsoft.com/office/powerpoint/2010/main" val="23907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7C7EAD-A953-2C4D-8805-4ECAC0A5EEE2}" type="slidenum">
              <a:rPr lang="zh-CN" altLang="en-US"/>
              <a:pPr/>
              <a:t>‹#›</a:t>
            </a:fld>
            <a:endParaRPr lang="en-US" altLang="zh-CN"/>
          </a:p>
        </p:txBody>
      </p:sp>
    </p:spTree>
    <p:extLst>
      <p:ext uri="{BB962C8B-B14F-4D97-AF65-F5344CB8AC3E}">
        <p14:creationId xmlns:p14="http://schemas.microsoft.com/office/powerpoint/2010/main" val="297923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AE65ED-D60F-844C-9C13-9C50F8A27A9E}" type="slidenum">
              <a:rPr lang="zh-CN" altLang="en-US"/>
              <a:pPr/>
              <a:t>‹#›</a:t>
            </a:fld>
            <a:endParaRPr lang="en-US" altLang="zh-CN"/>
          </a:p>
        </p:txBody>
      </p:sp>
    </p:spTree>
    <p:extLst>
      <p:ext uri="{BB962C8B-B14F-4D97-AF65-F5344CB8AC3E}">
        <p14:creationId xmlns:p14="http://schemas.microsoft.com/office/powerpoint/2010/main" val="381858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BFE188-4581-2345-9AD8-471DBFF5057F}" type="slidenum">
              <a:rPr lang="zh-CN" altLang="en-US"/>
              <a:pPr/>
              <a:t>‹#›</a:t>
            </a:fld>
            <a:endParaRPr lang="en-US" altLang="zh-CN"/>
          </a:p>
        </p:txBody>
      </p:sp>
    </p:spTree>
    <p:extLst>
      <p:ext uri="{BB962C8B-B14F-4D97-AF65-F5344CB8AC3E}">
        <p14:creationId xmlns:p14="http://schemas.microsoft.com/office/powerpoint/2010/main" val="273768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6C6AF1-F7E3-F949-8639-6176237FD5FD}" type="slidenum">
              <a:rPr lang="zh-CN" altLang="en-US"/>
              <a:pPr/>
              <a:t>‹#›</a:t>
            </a:fld>
            <a:endParaRPr lang="en-US" altLang="zh-CN"/>
          </a:p>
        </p:txBody>
      </p:sp>
    </p:spTree>
    <p:extLst>
      <p:ext uri="{BB962C8B-B14F-4D97-AF65-F5344CB8AC3E}">
        <p14:creationId xmlns:p14="http://schemas.microsoft.com/office/powerpoint/2010/main" val="317461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EAE78D-E978-E140-A05D-115F83AD0E1E}" type="slidenum">
              <a:rPr lang="zh-CN" altLang="en-US"/>
              <a:pPr/>
              <a:t>‹#›</a:t>
            </a:fld>
            <a:endParaRPr lang="en-US" altLang="zh-CN"/>
          </a:p>
        </p:txBody>
      </p:sp>
    </p:spTree>
    <p:extLst>
      <p:ext uri="{BB962C8B-B14F-4D97-AF65-F5344CB8AC3E}">
        <p14:creationId xmlns:p14="http://schemas.microsoft.com/office/powerpoint/2010/main" val="288731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7D16790-3DB3-5944-B55B-846FB26C3974}" type="slidenum">
              <a:rPr lang="zh-CN" altLang="en-US"/>
              <a:pPr/>
              <a:t>‹#›</a:t>
            </a:fld>
            <a:endParaRPr lang="en-US" altLang="zh-CN"/>
          </a:p>
        </p:txBody>
      </p:sp>
    </p:spTree>
    <p:extLst>
      <p:ext uri="{BB962C8B-B14F-4D97-AF65-F5344CB8AC3E}">
        <p14:creationId xmlns:p14="http://schemas.microsoft.com/office/powerpoint/2010/main" val="225508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9128973-39FA-8540-A46B-4C30E2611DEA}" type="slidenum">
              <a:rPr lang="zh-CN" altLang="en-US"/>
              <a:pPr/>
              <a:t>‹#›</a:t>
            </a:fld>
            <a:endParaRPr lang="en-US" altLang="zh-CN"/>
          </a:p>
        </p:txBody>
      </p:sp>
    </p:spTree>
    <p:extLst>
      <p:ext uri="{BB962C8B-B14F-4D97-AF65-F5344CB8AC3E}">
        <p14:creationId xmlns:p14="http://schemas.microsoft.com/office/powerpoint/2010/main" val="191312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95F7C26-4263-FB45-8D3E-DEB7E5A003C2}" type="slidenum">
              <a:rPr lang="zh-CN" altLang="en-US"/>
              <a:pPr/>
              <a:t>‹#›</a:t>
            </a:fld>
            <a:endParaRPr lang="en-US" altLang="zh-CN"/>
          </a:p>
        </p:txBody>
      </p:sp>
    </p:spTree>
    <p:extLst>
      <p:ext uri="{BB962C8B-B14F-4D97-AF65-F5344CB8AC3E}">
        <p14:creationId xmlns:p14="http://schemas.microsoft.com/office/powerpoint/2010/main" val="292315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BA10F2-6F5C-F84A-AA10-FFDB513B29FC}" type="slidenum">
              <a:rPr lang="zh-CN" altLang="en-US"/>
              <a:pPr/>
              <a:t>‹#›</a:t>
            </a:fld>
            <a:endParaRPr lang="en-US" altLang="zh-CN"/>
          </a:p>
        </p:txBody>
      </p:sp>
    </p:spTree>
    <p:extLst>
      <p:ext uri="{BB962C8B-B14F-4D97-AF65-F5344CB8AC3E}">
        <p14:creationId xmlns:p14="http://schemas.microsoft.com/office/powerpoint/2010/main" val="111657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05B120-2936-5B49-B30A-D71B1B19C197}" type="slidenum">
              <a:rPr lang="zh-CN" altLang="en-US"/>
              <a:pPr/>
              <a:t>‹#›</a:t>
            </a:fld>
            <a:endParaRPr lang="en-US" altLang="zh-CN"/>
          </a:p>
        </p:txBody>
      </p:sp>
    </p:spTree>
    <p:extLst>
      <p:ext uri="{BB962C8B-B14F-4D97-AF65-F5344CB8AC3E}">
        <p14:creationId xmlns:p14="http://schemas.microsoft.com/office/powerpoint/2010/main" val="179843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0"/>
                <a:cs typeface="宋体" charset="0"/>
              </a:defRPr>
            </a:lvl1pPr>
          </a:lstStyle>
          <a:p>
            <a:fld id="{943FE470-F21D-A54D-9F00-E9D87C87E8C2}"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宋体"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cs typeface="宋体"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cs typeface="宋体"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cs typeface="宋体"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cs typeface="宋体" charset="0"/>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宋体"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jpe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file:///C:\&#25945;&#23398;\&#26412;&#31185;&#29983;&#35762;&#24231;\&#29289;&#27969;&#23398;&#38498;2014\&#21313;&#27004;&#27169;&#22411;&#23567;&#36710;.MOV" TargetMode="External"/><Relationship Id="rId1" Type="http://schemas.microsoft.com/office/2007/relationships/media" Target="file:///C:\&#25945;&#23398;\&#26412;&#31185;&#29983;&#35762;&#24231;\&#29289;&#27969;&#23398;&#38498;2014\&#21313;&#27004;&#27169;&#22411;&#23567;&#36710;.MOV"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7.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zh-CN" altLang="en-US">
              <a:latin typeface="Arial" charset="0"/>
              <a:ea typeface="宋体" charset="0"/>
            </a:endParaRPr>
          </a:p>
        </p:txBody>
      </p:sp>
      <p:sp>
        <p:nvSpPr>
          <p:cNvPr id="2051" name="Rectangle 3"/>
          <p:cNvSpPr>
            <a:spLocks noGrp="1" noChangeArrowheads="1"/>
          </p:cNvSpPr>
          <p:nvPr>
            <p:ph type="subTitle" idx="1"/>
          </p:nvPr>
        </p:nvSpPr>
        <p:spPr/>
        <p:txBody>
          <a:bodyPr/>
          <a:lstStyle/>
          <a:p>
            <a:pPr eaLnBrk="1" hangingPunct="1"/>
            <a:endParaRPr lang="zh-CN" altLang="en-US">
              <a:latin typeface="Arial" charset="0"/>
              <a:ea typeface="宋体" charset="0"/>
            </a:endParaRPr>
          </a:p>
        </p:txBody>
      </p:sp>
      <p:pic>
        <p:nvPicPr>
          <p:cNvPr id="2052" name="Picture 4" descr="图片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矩形 9"/>
          <p:cNvSpPr>
            <a:spLocks noChangeArrowheads="1"/>
          </p:cNvSpPr>
          <p:nvPr/>
        </p:nvSpPr>
        <p:spPr bwMode="auto">
          <a:xfrm>
            <a:off x="0" y="2031808"/>
            <a:ext cx="9144000" cy="2871330"/>
          </a:xfrm>
          <a:prstGeom prst="rect">
            <a:avLst/>
          </a:prstGeom>
          <a:solidFill>
            <a:srgbClr val="006600"/>
          </a:solidFill>
          <a:ln w="25400">
            <a:solidFill>
              <a:srgbClr val="325881"/>
            </a:solidFill>
            <a:miter lim="800000"/>
            <a:headEnd/>
            <a:tailEnd/>
          </a:ln>
        </p:spPr>
        <p:txBody>
          <a:bodyPr anchor="ctr"/>
          <a:lstStyle/>
          <a:p>
            <a:pPr algn="ctr"/>
            <a:endParaRPr lang="zh-CN" altLang="en-US">
              <a:solidFill>
                <a:srgbClr val="FFFFFF"/>
              </a:solidFill>
              <a:latin typeface="Cambria" charset="0"/>
              <a:ea typeface="华文楷体" charset="0"/>
              <a:cs typeface="华文楷体" charset="0"/>
            </a:endParaRPr>
          </a:p>
        </p:txBody>
      </p:sp>
      <p:sp>
        <p:nvSpPr>
          <p:cNvPr id="2054" name="矩形 8"/>
          <p:cNvSpPr>
            <a:spLocks noChangeArrowheads="1"/>
          </p:cNvSpPr>
          <p:nvPr/>
        </p:nvSpPr>
        <p:spPr bwMode="auto">
          <a:xfrm>
            <a:off x="465312" y="1930016"/>
            <a:ext cx="7992888" cy="2973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120000"/>
              </a:lnSpc>
            </a:pPr>
            <a:r>
              <a:rPr lang="zh-CN" altLang="en-US" sz="3600" b="1" dirty="0">
                <a:solidFill>
                  <a:schemeClr val="bg1"/>
                </a:solidFill>
                <a:latin typeface="方正大黑简体" charset="0"/>
                <a:ea typeface="方正大黑简体" charset="0"/>
                <a:cs typeface="方正大黑简体" charset="0"/>
              </a:rPr>
              <a:t>武汉</a:t>
            </a:r>
            <a:r>
              <a:rPr lang="zh-CN" altLang="en-US" sz="3600" b="1" dirty="0" smtClean="0">
                <a:solidFill>
                  <a:schemeClr val="bg1"/>
                </a:solidFill>
                <a:latin typeface="方正大黑简体" charset="0"/>
                <a:ea typeface="方正大黑简体" charset="0"/>
                <a:cs typeface="方正大黑简体" charset="0"/>
              </a:rPr>
              <a:t>理工大</a:t>
            </a:r>
            <a:r>
              <a:rPr lang="zh-CN" altLang="en-US" sz="3600" b="1" dirty="0" smtClean="0">
                <a:solidFill>
                  <a:schemeClr val="bg1"/>
                </a:solidFill>
                <a:latin typeface="方正大黑简体" charset="0"/>
                <a:ea typeface="方正大黑简体" charset="0"/>
                <a:cs typeface="方正大黑简体" charset="0"/>
              </a:rPr>
              <a:t>学</a:t>
            </a:r>
            <a:endParaRPr lang="ru-RU" altLang="zh-CN" sz="3600" b="1" dirty="0" smtClean="0">
              <a:solidFill>
                <a:schemeClr val="bg1"/>
              </a:solidFill>
              <a:latin typeface="方正大黑简体" charset="0"/>
              <a:ea typeface="方正大黑简体" charset="0"/>
              <a:cs typeface="方正大黑简体" charset="0"/>
            </a:endParaRPr>
          </a:p>
          <a:p>
            <a:pPr algn="ctr">
              <a:lnSpc>
                <a:spcPct val="120000"/>
              </a:lnSpc>
            </a:pPr>
            <a:r>
              <a:rPr lang="ru-RU" altLang="zh-CN" sz="2800" b="1" dirty="0" err="1" smtClean="0">
                <a:solidFill>
                  <a:schemeClr val="bg1"/>
                </a:solidFill>
                <a:latin typeface="方正大黑简体" charset="0"/>
                <a:ea typeface="方正大黑简体" charset="0"/>
                <a:cs typeface="方正大黑简体" charset="0"/>
              </a:rPr>
              <a:t>Уханьский</a:t>
            </a:r>
            <a:r>
              <a:rPr lang="ru-RU" altLang="zh-CN" sz="2800" b="1" dirty="0" smtClean="0">
                <a:solidFill>
                  <a:schemeClr val="bg1"/>
                </a:solidFill>
                <a:latin typeface="方正大黑简体" charset="0"/>
                <a:ea typeface="方正大黑简体" charset="0"/>
                <a:cs typeface="方正大黑简体" charset="0"/>
              </a:rPr>
              <a:t> технологический университет</a:t>
            </a:r>
            <a:endParaRPr lang="en-US" altLang="zh-CN" sz="2800" b="1" dirty="0" smtClean="0">
              <a:solidFill>
                <a:schemeClr val="bg1"/>
              </a:solidFill>
              <a:latin typeface="方正大黑简体" charset="0"/>
              <a:ea typeface="方正大黑简体" charset="0"/>
              <a:cs typeface="方正大黑简体" charset="0"/>
            </a:endParaRPr>
          </a:p>
          <a:p>
            <a:pPr algn="ctr">
              <a:lnSpc>
                <a:spcPct val="120000"/>
              </a:lnSpc>
            </a:pPr>
            <a:r>
              <a:rPr lang="zh-CN" altLang="en-US" sz="3600" b="1" dirty="0" smtClean="0">
                <a:solidFill>
                  <a:schemeClr val="bg1"/>
                </a:solidFill>
                <a:latin typeface="方正大黑简体" charset="0"/>
                <a:ea typeface="方正大黑简体" charset="0"/>
                <a:cs typeface="方正大黑简体" charset="0"/>
              </a:rPr>
              <a:t>交通科学研究及人才培养概</a:t>
            </a:r>
            <a:r>
              <a:rPr lang="zh-CN" altLang="en-US" sz="3600" b="1" dirty="0" smtClean="0">
                <a:solidFill>
                  <a:schemeClr val="bg1"/>
                </a:solidFill>
                <a:latin typeface="方正大黑简体" charset="0"/>
                <a:ea typeface="方正大黑简体" charset="0"/>
                <a:cs typeface="方正大黑简体" charset="0"/>
              </a:rPr>
              <a:t>况</a:t>
            </a:r>
            <a:endParaRPr lang="ru-RU" altLang="zh-CN" sz="3600" b="1" dirty="0" smtClean="0">
              <a:solidFill>
                <a:schemeClr val="bg1"/>
              </a:solidFill>
              <a:latin typeface="方正大黑简体" charset="0"/>
              <a:ea typeface="方正大黑简体" charset="0"/>
              <a:cs typeface="方正大黑简体" charset="0"/>
            </a:endParaRPr>
          </a:p>
          <a:p>
            <a:pPr algn="ctr">
              <a:lnSpc>
                <a:spcPct val="120000"/>
              </a:lnSpc>
            </a:pPr>
            <a:r>
              <a:rPr lang="ru-RU" altLang="zh-CN" sz="2800" b="1" dirty="0" smtClean="0">
                <a:solidFill>
                  <a:schemeClr val="bg1"/>
                </a:solidFill>
                <a:latin typeface="方正大黑简体" charset="0"/>
                <a:ea typeface="方正大黑简体" charset="0"/>
                <a:cs typeface="方正大黑简体" charset="0"/>
              </a:rPr>
              <a:t>Научные исследования в транспортной сфере и подготовка специалистов</a:t>
            </a:r>
            <a:r>
              <a:rPr lang="zh-CN" altLang="en-US" sz="2800" dirty="0" smtClean="0">
                <a:solidFill>
                  <a:schemeClr val="bg1"/>
                </a:solidFill>
                <a:latin typeface="方正大黑简体" charset="0"/>
                <a:ea typeface="方正大黑简体" charset="0"/>
                <a:cs typeface="方正大黑简体" charset="0"/>
              </a:rPr>
              <a:t> </a:t>
            </a:r>
            <a:endParaRPr lang="zh-CN" altLang="en-US" sz="2800" dirty="0">
              <a:solidFill>
                <a:schemeClr val="bg1"/>
              </a:solidFill>
              <a:latin typeface="方正大黑简体" charset="0"/>
              <a:ea typeface="方正大黑简体" charset="0"/>
              <a:cs typeface="方正大黑简体" charset="0"/>
            </a:endParaRPr>
          </a:p>
        </p:txBody>
      </p:sp>
      <p:pic>
        <p:nvPicPr>
          <p:cNvPr id="2055" name="Picture 7" descr="未标题-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388" y="5734050"/>
            <a:ext cx="1144587"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副标题 2"/>
          <p:cNvSpPr txBox="1">
            <a:spLocks noChangeArrowheads="1"/>
          </p:cNvSpPr>
          <p:nvPr/>
        </p:nvSpPr>
        <p:spPr bwMode="auto">
          <a:xfrm>
            <a:off x="251520" y="188640"/>
            <a:ext cx="5472608" cy="79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zh-CN" altLang="en-US" sz="3600" b="1" dirty="0" smtClean="0">
                <a:latin typeface="方正大黑简体" charset="0"/>
                <a:ea typeface="方正大黑简体" charset="0"/>
                <a:cs typeface="方正大黑简体" charset="0"/>
              </a:rPr>
              <a:t>第三届中俄交通校长论坛</a:t>
            </a:r>
            <a:endParaRPr lang="en-US" altLang="zh-CN" sz="3600" b="1" dirty="0">
              <a:latin typeface="方正大黑简体" charset="0"/>
              <a:ea typeface="方正大黑简体" charset="0"/>
              <a:cs typeface="方正大黑简体" charset="0"/>
            </a:endParaRPr>
          </a:p>
        </p:txBody>
      </p:sp>
      <p:sp>
        <p:nvSpPr>
          <p:cNvPr id="2058" name="副标题 2"/>
          <p:cNvSpPr>
            <a:spLocks noChangeArrowheads="1"/>
          </p:cNvSpPr>
          <p:nvPr/>
        </p:nvSpPr>
        <p:spPr bwMode="auto">
          <a:xfrm>
            <a:off x="3779838" y="4868863"/>
            <a:ext cx="2160587"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zh-CN" altLang="zh-CN" sz="2800" dirty="0" smtClean="0">
                <a:latin typeface="黑体" charset="0"/>
              </a:rPr>
              <a:t>2</a:t>
            </a:r>
            <a:r>
              <a:rPr lang="en-US" altLang="zh-CN" sz="2800" dirty="0" smtClean="0">
                <a:latin typeface="黑体" charset="0"/>
              </a:rPr>
              <a:t>016</a:t>
            </a:r>
            <a:r>
              <a:rPr lang="zh-CN" altLang="en-US" sz="2800" dirty="0" smtClean="0">
                <a:latin typeface="黑体" charset="0"/>
              </a:rPr>
              <a:t>年</a:t>
            </a:r>
            <a:r>
              <a:rPr lang="zh-CN" altLang="zh-CN" sz="2800" dirty="0" smtClean="0">
                <a:latin typeface="黑体" charset="0"/>
              </a:rPr>
              <a:t>1</a:t>
            </a:r>
            <a:r>
              <a:rPr lang="en-US" altLang="zh-CN" sz="2800" dirty="0" smtClean="0">
                <a:latin typeface="黑体" charset="0"/>
              </a:rPr>
              <a:t>2</a:t>
            </a:r>
            <a:r>
              <a:rPr lang="zh-CN" altLang="en-US" sz="2800" dirty="0" smtClean="0">
                <a:latin typeface="黑体" charset="0"/>
              </a:rPr>
              <a:t>月</a:t>
            </a:r>
            <a:endParaRPr lang="zh-CN" altLang="en-US" sz="2800" dirty="0">
              <a:latin typeface="黑体"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0" y="-133350"/>
            <a:ext cx="9148763" cy="7000875"/>
            <a:chOff x="0" y="-84"/>
            <a:chExt cx="5763" cy="4410"/>
          </a:xfrm>
        </p:grpSpPr>
        <p:pic>
          <p:nvPicPr>
            <p:cNvPr id="5" name="Picture 3"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pic>
          <p:nvPicPr>
            <p:cNvPr id="9" name="Picture 9" descr="未标题-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 y="3793"/>
              <a:ext cx="521"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标题 1"/>
          <p:cNvSpPr>
            <a:spLocks noGrp="1"/>
          </p:cNvSpPr>
          <p:nvPr>
            <p:ph type="title"/>
          </p:nvPr>
        </p:nvSpPr>
        <p:spPr>
          <a:xfrm>
            <a:off x="395536" y="548680"/>
            <a:ext cx="8229600" cy="1143000"/>
          </a:xfrm>
        </p:spPr>
        <p:txBody>
          <a:bodyPr/>
          <a:lstStyle/>
          <a:p>
            <a:r>
              <a:rPr lang="zh-CN" altLang="en-US" dirty="0" smtClean="0"/>
              <a:t>主要研究方向</a:t>
            </a:r>
            <a:endParaRPr lang="zh-CN" altLang="en-US" dirty="0"/>
          </a:p>
        </p:txBody>
      </p:sp>
      <p:sp>
        <p:nvSpPr>
          <p:cNvPr id="3" name="内容占位符 2"/>
          <p:cNvSpPr>
            <a:spLocks noGrp="1"/>
          </p:cNvSpPr>
          <p:nvPr>
            <p:ph idx="1"/>
          </p:nvPr>
        </p:nvSpPr>
        <p:spPr/>
        <p:txBody>
          <a:bodyPr>
            <a:normAutofit fontScale="92500" lnSpcReduction="10000"/>
          </a:bodyPr>
          <a:lstStyle/>
          <a:p>
            <a:pPr>
              <a:lnSpc>
                <a:spcPct val="150000"/>
              </a:lnSpc>
            </a:pPr>
            <a:r>
              <a:rPr lang="zh-CN" altLang="zh-CN" b="1" dirty="0">
                <a:solidFill>
                  <a:srgbClr val="FF0000"/>
                </a:solidFill>
                <a:latin typeface="微软雅黑" panose="020B0503020204020204" pitchFamily="34" charset="-122"/>
                <a:ea typeface="微软雅黑" panose="020B0503020204020204" pitchFamily="34" charset="-122"/>
              </a:rPr>
              <a:t>风险评价与应急研究所</a:t>
            </a:r>
            <a:endParaRPr lang="en-US" altLang="zh-CN" b="1"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zh-CN" b="1" dirty="0">
                <a:latin typeface="微软雅黑" panose="020B0503020204020204" pitchFamily="34" charset="-122"/>
                <a:ea typeface="微软雅黑" panose="020B0503020204020204" pitchFamily="34" charset="-122"/>
              </a:rPr>
              <a:t>风险评价与事故应急决策技术、海事应急演练技术、船舶避碰预警技术、限制水域与枢纽通航安全技术、电子巡航技术、船</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机</a:t>
            </a:r>
            <a:r>
              <a:rPr lang="en-US" altLang="zh-CN" b="1" dirty="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环境仿真建模技术等。</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zh-CN" b="1" dirty="0">
                <a:solidFill>
                  <a:srgbClr val="FF0000"/>
                </a:solidFill>
                <a:latin typeface="微软雅黑" panose="020B0503020204020204" pitchFamily="34" charset="-122"/>
                <a:ea typeface="微软雅黑" panose="020B0503020204020204" pitchFamily="34" charset="-122"/>
              </a:rPr>
              <a:t>交通感知与控制研究所</a:t>
            </a:r>
            <a:endParaRPr lang="en-US" altLang="zh-CN" b="1"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zh-CN" b="1" dirty="0">
                <a:latin typeface="微软雅黑" panose="020B0503020204020204" pitchFamily="34" charset="-122"/>
                <a:ea typeface="微软雅黑" panose="020B0503020204020204" pitchFamily="34" charset="-122"/>
              </a:rPr>
              <a:t>水路交通智能信息感知、船港装备智能化、基于物联网的水运信息智能化服务等</a:t>
            </a:r>
            <a:r>
              <a:rPr lang="zh-CN" altLang="zh-CN" b="1" dirty="0" smtClean="0">
                <a:latin typeface="微软雅黑" panose="020B0503020204020204" pitchFamily="34" charset="-122"/>
                <a:ea typeface="微软雅黑" panose="020B0503020204020204" pitchFamily="34" charset="-122"/>
              </a:rPr>
              <a:t>。</a:t>
            </a:r>
            <a:endParaRPr lang="zh-CN" altLang="zh-CN" b="1"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305616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
          <p:cNvGrpSpPr>
            <a:grpSpLocks/>
          </p:cNvGrpSpPr>
          <p:nvPr/>
        </p:nvGrpSpPr>
        <p:grpSpPr bwMode="auto">
          <a:xfrm>
            <a:off x="0" y="-133350"/>
            <a:ext cx="9148763" cy="7000875"/>
            <a:chOff x="0" y="-84"/>
            <a:chExt cx="5763" cy="4410"/>
          </a:xfrm>
        </p:grpSpPr>
        <p:pic>
          <p:nvPicPr>
            <p:cNvPr id="10"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pic>
          <p:nvPicPr>
            <p:cNvPr id="15" name="Picture 9" descr="未标题-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 y="3793"/>
              <a:ext cx="521"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标题 1"/>
          <p:cNvSpPr>
            <a:spLocks noGrp="1"/>
          </p:cNvSpPr>
          <p:nvPr>
            <p:ph type="title"/>
          </p:nvPr>
        </p:nvSpPr>
        <p:spPr/>
        <p:txBody>
          <a:bodyPr/>
          <a:lstStyle/>
          <a:p>
            <a:r>
              <a:rPr lang="zh-CN" altLang="en-US" dirty="0" smtClean="0"/>
              <a:t>中心概况</a:t>
            </a:r>
            <a:endParaRPr lang="zh-CN" altLang="en-US" dirty="0"/>
          </a:p>
        </p:txBody>
      </p:sp>
      <p:sp>
        <p:nvSpPr>
          <p:cNvPr id="3" name="内容占位符 2"/>
          <p:cNvSpPr>
            <a:spLocks noGrp="1"/>
          </p:cNvSpPr>
          <p:nvPr>
            <p:ph idx="1"/>
          </p:nvPr>
        </p:nvSpPr>
        <p:spPr>
          <a:xfrm>
            <a:off x="179512" y="1340768"/>
            <a:ext cx="4474839" cy="3137520"/>
          </a:xfrm>
        </p:spPr>
        <p:txBody>
          <a:bodyPr/>
          <a:lstStyle/>
          <a:p>
            <a:r>
              <a:rPr lang="zh-CN" altLang="en-US" dirty="0" smtClean="0">
                <a:solidFill>
                  <a:schemeClr val="bg1">
                    <a:lumMod val="65000"/>
                  </a:schemeClr>
                </a:solidFill>
              </a:rPr>
              <a:t>国家级科研基地</a:t>
            </a:r>
            <a:endParaRPr lang="en-US" altLang="zh-CN" dirty="0" smtClean="0">
              <a:solidFill>
                <a:schemeClr val="bg1">
                  <a:lumMod val="65000"/>
                </a:schemeClr>
              </a:solidFill>
            </a:endParaRPr>
          </a:p>
          <a:p>
            <a:r>
              <a:rPr lang="zh-CN" altLang="en-US" b="1" dirty="0" smtClean="0">
                <a:solidFill>
                  <a:srgbClr val="FF0000"/>
                </a:solidFill>
                <a:latin typeface="微软雅黑" panose="020B0503020204020204" pitchFamily="34" charset="-122"/>
                <a:ea typeface="微软雅黑" panose="020B0503020204020204" pitchFamily="34" charset="-122"/>
              </a:rPr>
              <a:t>国家级人才队伍</a:t>
            </a:r>
            <a:endParaRPr lang="en-US" altLang="zh-CN" b="1" dirty="0" smtClean="0">
              <a:solidFill>
                <a:srgbClr val="FF0000"/>
              </a:solidFill>
              <a:latin typeface="微软雅黑" panose="020B0503020204020204" pitchFamily="34" charset="-122"/>
              <a:ea typeface="微软雅黑" panose="020B0503020204020204" pitchFamily="34" charset="-122"/>
            </a:endParaRPr>
          </a:p>
          <a:p>
            <a:r>
              <a:rPr lang="zh-CN" altLang="en-US" dirty="0" smtClean="0"/>
              <a:t>国家级科研项目</a:t>
            </a:r>
            <a:endParaRPr lang="en-US" altLang="zh-CN" dirty="0" smtClean="0"/>
          </a:p>
          <a:p>
            <a:r>
              <a:rPr lang="zh-CN" altLang="en-US" dirty="0" smtClean="0"/>
              <a:t>国家级成果奖励</a:t>
            </a:r>
            <a:endParaRPr lang="en-US" altLang="zh-CN" dirty="0" smtClean="0"/>
          </a:p>
          <a:p>
            <a:r>
              <a:rPr lang="zh-CN" altLang="en-US" dirty="0" smtClean="0"/>
              <a:t>国家级实验条件</a:t>
            </a:r>
            <a:endParaRPr lang="zh-CN" altLang="en-US" dirty="0"/>
          </a:p>
        </p:txBody>
      </p:sp>
      <p:sp>
        <p:nvSpPr>
          <p:cNvPr id="28" name="内容占位符 2"/>
          <p:cNvSpPr txBox="1">
            <a:spLocks/>
          </p:cNvSpPr>
          <p:nvPr/>
        </p:nvSpPr>
        <p:spPr bwMode="auto">
          <a:xfrm>
            <a:off x="3488205" y="1196752"/>
            <a:ext cx="5688632" cy="3672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ct val="20000"/>
              </a:spcBef>
              <a:spcAft>
                <a:spcPct val="0"/>
              </a:spcAft>
              <a:buClr>
                <a:schemeClr val="hlink"/>
              </a:buClr>
              <a:buSzPct val="120000"/>
              <a:buFont typeface="Wingdings" pitchFamily="2" charset="2"/>
              <a:buChar char="§"/>
              <a:defRPr sz="2800">
                <a:solidFill>
                  <a:schemeClr val="tx1"/>
                </a:solidFill>
                <a:latin typeface="+mn-lt"/>
                <a:ea typeface="华文细黑" pitchFamily="2" charset="-122"/>
                <a:cs typeface="+mn-cs"/>
              </a:defRPr>
            </a:lvl1pPr>
            <a:lvl2pPr marL="742950" indent="-285750" algn="l" rtl="0" eaLnBrk="0" fontAlgn="base" hangingPunct="0">
              <a:lnSpc>
                <a:spcPct val="120000"/>
              </a:lnSpc>
              <a:spcBef>
                <a:spcPct val="20000"/>
              </a:spcBef>
              <a:spcAft>
                <a:spcPct val="0"/>
              </a:spcAft>
              <a:buClr>
                <a:schemeClr val="accent2"/>
              </a:buClr>
              <a:buSzPct val="60000"/>
              <a:buFont typeface="Wingdings" pitchFamily="2" charset="2"/>
              <a:buChar char="n"/>
              <a:defRPr sz="2400">
                <a:solidFill>
                  <a:schemeClr val="tx1"/>
                </a:solidFill>
                <a:latin typeface="+mn-lt"/>
                <a:ea typeface="华文细黑" pitchFamily="2" charset="-122"/>
              </a:defRPr>
            </a:lvl2pPr>
            <a:lvl3pPr marL="1143000" indent="-228600" algn="l" rtl="0" eaLnBrk="0" fontAlgn="base" hangingPunct="0">
              <a:lnSpc>
                <a:spcPct val="120000"/>
              </a:lnSpc>
              <a:spcBef>
                <a:spcPct val="20000"/>
              </a:spcBef>
              <a:spcAft>
                <a:spcPct val="0"/>
              </a:spcAft>
              <a:buClr>
                <a:schemeClr val="hlink"/>
              </a:buClr>
              <a:buSzPct val="60000"/>
              <a:buFont typeface="Wingdings" pitchFamily="2" charset="2"/>
              <a:buChar char="n"/>
              <a:defRPr sz="2400">
                <a:solidFill>
                  <a:schemeClr val="tx1"/>
                </a:solidFill>
                <a:latin typeface="+mn-lt"/>
                <a:ea typeface="华文细黑" pitchFamily="2" charset="-122"/>
              </a:defRPr>
            </a:lvl3pPr>
            <a:lvl4pPr marL="1600200" indent="-228600" algn="l" rtl="0" eaLnBrk="0" fontAlgn="base" hangingPunct="0">
              <a:lnSpc>
                <a:spcPct val="120000"/>
              </a:lnSpc>
              <a:spcBef>
                <a:spcPct val="20000"/>
              </a:spcBef>
              <a:spcAft>
                <a:spcPct val="0"/>
              </a:spcAft>
              <a:buClr>
                <a:schemeClr val="tx1"/>
              </a:buClr>
              <a:buSzPct val="60000"/>
              <a:buFont typeface="Wingdings" pitchFamily="2" charset="2"/>
              <a:buChar char="n"/>
              <a:defRPr sz="2000">
                <a:solidFill>
                  <a:schemeClr val="tx1"/>
                </a:solidFill>
                <a:latin typeface="+mn-lt"/>
                <a:ea typeface="华文细黑" pitchFamily="2" charset="-122"/>
              </a:defRPr>
            </a:lvl4pPr>
            <a:lvl5pPr marL="2057400" indent="-228600" algn="l" rtl="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mn-lt"/>
                <a:ea typeface="华文细黑" pitchFamily="2" charset="-122"/>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a:lnSpc>
                <a:spcPct val="150000"/>
              </a:lnSpc>
            </a:pPr>
            <a:r>
              <a:rPr kumimoji="0" lang="zh-CN" altLang="en-US"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rPr>
              <a:t>研究团队：</a:t>
            </a:r>
            <a:r>
              <a:rPr kumimoji="0" lang="en-US" altLang="zh-CN"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rPr>
              <a:t>123</a:t>
            </a:r>
            <a:r>
              <a:rPr kumimoji="0" lang="zh-CN" altLang="en-US"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rPr>
              <a:t>人  </a:t>
            </a:r>
            <a:endParaRPr kumimoji="0" lang="en-US" altLang="zh-CN"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endParaRPr>
          </a:p>
          <a:p>
            <a:pPr lvl="1">
              <a:lnSpc>
                <a:spcPct val="100000"/>
              </a:lnSpc>
            </a:pPr>
            <a:r>
              <a:rPr kumimoji="0" lang="zh-CN" altLang="en-US" sz="2000" b="1" kern="0" dirty="0" smtClean="0">
                <a:latin typeface="Times New Roman" pitchFamily="18" charset="0"/>
                <a:cs typeface="Times New Roman" pitchFamily="18" charset="0"/>
              </a:rPr>
              <a:t>专职教师</a:t>
            </a:r>
            <a:r>
              <a:rPr kumimoji="0" lang="en-US" altLang="zh-CN" sz="2000" b="1" kern="0" dirty="0" smtClean="0">
                <a:latin typeface="Times New Roman" pitchFamily="18" charset="0"/>
                <a:cs typeface="Times New Roman" pitchFamily="18" charset="0"/>
              </a:rPr>
              <a:t>25</a:t>
            </a:r>
            <a:r>
              <a:rPr kumimoji="0" lang="zh-CN" altLang="en-US" sz="2000" b="1" kern="0" dirty="0" smtClean="0">
                <a:latin typeface="Times New Roman" pitchFamily="18" charset="0"/>
                <a:cs typeface="Times New Roman" pitchFamily="18" charset="0"/>
              </a:rPr>
              <a:t>人，博士生</a:t>
            </a:r>
            <a:r>
              <a:rPr kumimoji="0" lang="en-US" altLang="zh-CN" sz="2000" b="1" kern="0" dirty="0" smtClean="0">
                <a:latin typeface="Times New Roman" pitchFamily="18" charset="0"/>
                <a:cs typeface="Times New Roman" pitchFamily="18" charset="0"/>
              </a:rPr>
              <a:t>25</a:t>
            </a:r>
            <a:r>
              <a:rPr kumimoji="0" lang="zh-CN" altLang="en-US" sz="2000" b="1" kern="0" dirty="0" smtClean="0">
                <a:latin typeface="Times New Roman" pitchFamily="18" charset="0"/>
                <a:cs typeface="Times New Roman" pitchFamily="18" charset="0"/>
              </a:rPr>
              <a:t>人，硕士生</a:t>
            </a:r>
            <a:r>
              <a:rPr kumimoji="0" lang="en-US" altLang="zh-CN" sz="2000" b="1" kern="0" dirty="0" smtClean="0">
                <a:latin typeface="Times New Roman" pitchFamily="18" charset="0"/>
                <a:cs typeface="Times New Roman" pitchFamily="18" charset="0"/>
              </a:rPr>
              <a:t>73</a:t>
            </a:r>
            <a:r>
              <a:rPr kumimoji="0" lang="zh-CN" altLang="en-US" sz="2000" b="1" kern="0" dirty="0" smtClean="0">
                <a:latin typeface="Times New Roman" pitchFamily="18" charset="0"/>
                <a:cs typeface="Times New Roman" pitchFamily="18" charset="0"/>
              </a:rPr>
              <a:t> 人</a:t>
            </a:r>
            <a:endParaRPr kumimoji="0" lang="en-US" altLang="zh-CN" sz="2000" b="1" kern="0" dirty="0" smtClean="0">
              <a:latin typeface="Times New Roman" pitchFamily="18" charset="0"/>
              <a:cs typeface="Times New Roman" pitchFamily="18" charset="0"/>
            </a:endParaRPr>
          </a:p>
          <a:p>
            <a:pPr lvl="1">
              <a:lnSpc>
                <a:spcPct val="100000"/>
              </a:lnSpc>
            </a:pPr>
            <a:r>
              <a:rPr kumimoji="0" lang="zh-CN" altLang="en-US" sz="2000" b="1" kern="0" dirty="0" smtClean="0">
                <a:latin typeface="Times New Roman" pitchFamily="18" charset="0"/>
                <a:cs typeface="Times New Roman" pitchFamily="18" charset="0"/>
              </a:rPr>
              <a:t>国家及省部级人才</a:t>
            </a:r>
            <a:r>
              <a:rPr kumimoji="0" lang="en-US" altLang="zh-CN" sz="2000" b="1" kern="0" dirty="0" smtClean="0">
                <a:latin typeface="Times New Roman" pitchFamily="18" charset="0"/>
                <a:cs typeface="Times New Roman" pitchFamily="18" charset="0"/>
              </a:rPr>
              <a:t>6</a:t>
            </a:r>
            <a:r>
              <a:rPr kumimoji="0" lang="zh-CN" altLang="en-US" sz="2000" b="1" kern="0" dirty="0" smtClean="0">
                <a:latin typeface="Times New Roman" pitchFamily="18" charset="0"/>
                <a:cs typeface="Times New Roman" pitchFamily="18" charset="0"/>
              </a:rPr>
              <a:t>人</a:t>
            </a:r>
            <a:endParaRPr kumimoji="0" lang="en-US" altLang="zh-CN" sz="2000" b="1" kern="0" dirty="0" smtClean="0">
              <a:latin typeface="Times New Roman" pitchFamily="18" charset="0"/>
              <a:cs typeface="Times New Roman" pitchFamily="18" charset="0"/>
            </a:endParaRPr>
          </a:p>
          <a:p>
            <a:pPr>
              <a:lnSpc>
                <a:spcPct val="150000"/>
              </a:lnSpc>
            </a:pPr>
            <a:r>
              <a:rPr kumimoji="0" lang="zh-CN" altLang="en-US"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rPr>
              <a:t>教师队伍：</a:t>
            </a:r>
            <a:r>
              <a:rPr kumimoji="0" lang="en-US" altLang="zh-CN"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rPr>
              <a:t>25</a:t>
            </a:r>
            <a:r>
              <a:rPr kumimoji="0" lang="zh-CN" altLang="en-US"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rPr>
              <a:t>人</a:t>
            </a:r>
            <a:endParaRPr kumimoji="0" lang="en-US" altLang="zh-CN" sz="2400" b="1" kern="0" dirty="0" smtClean="0">
              <a:solidFill>
                <a:srgbClr val="061BBA"/>
              </a:solidFill>
              <a:latin typeface="微软雅黑" panose="020B0503020204020204" pitchFamily="34" charset="-122"/>
              <a:ea typeface="微软雅黑" panose="020B0503020204020204" pitchFamily="34" charset="-122"/>
              <a:cs typeface="Times New Roman" pitchFamily="18" charset="0"/>
            </a:endParaRPr>
          </a:p>
          <a:p>
            <a:pPr lvl="1">
              <a:lnSpc>
                <a:spcPct val="150000"/>
              </a:lnSpc>
            </a:pPr>
            <a:r>
              <a:rPr kumimoji="0" lang="zh-CN" altLang="en-US" sz="2000" b="1" kern="0" dirty="0" smtClean="0">
                <a:solidFill>
                  <a:srgbClr val="061BBA"/>
                </a:solidFill>
                <a:latin typeface="Times New Roman" pitchFamily="18" charset="0"/>
                <a:cs typeface="Times New Roman" pitchFamily="18" charset="0"/>
              </a:rPr>
              <a:t>国际化：</a:t>
            </a:r>
            <a:r>
              <a:rPr kumimoji="0" lang="zh-CN" altLang="en-US" sz="2000" b="1" kern="0" dirty="0" smtClean="0">
                <a:latin typeface="Times New Roman" pitchFamily="18" charset="0"/>
                <a:cs typeface="Times New Roman" pitchFamily="18" charset="0"/>
              </a:rPr>
              <a:t>海外留学人才比例</a:t>
            </a:r>
            <a:r>
              <a:rPr kumimoji="0" lang="en-US" altLang="zh-CN" sz="2000" b="1" kern="0" dirty="0" smtClean="0">
                <a:solidFill>
                  <a:srgbClr val="FF0000"/>
                </a:solidFill>
                <a:latin typeface="Times New Roman" pitchFamily="18" charset="0"/>
                <a:cs typeface="Times New Roman" pitchFamily="18" charset="0"/>
              </a:rPr>
              <a:t>72.2%</a:t>
            </a:r>
            <a:r>
              <a:rPr kumimoji="0" lang="zh-CN" altLang="en-US" sz="2000" b="1" kern="0" dirty="0" smtClean="0">
                <a:solidFill>
                  <a:srgbClr val="FF0000"/>
                </a:solidFill>
                <a:latin typeface="Times New Roman" pitchFamily="18" charset="0"/>
                <a:cs typeface="Times New Roman" pitchFamily="18" charset="0"/>
              </a:rPr>
              <a:t> </a:t>
            </a:r>
            <a:endParaRPr kumimoji="0" lang="en-US" altLang="zh-CN" sz="2000" b="1" kern="0" dirty="0" smtClean="0">
              <a:solidFill>
                <a:srgbClr val="FF0000"/>
              </a:solidFill>
              <a:latin typeface="Times New Roman" pitchFamily="18" charset="0"/>
              <a:cs typeface="Times New Roman" pitchFamily="18" charset="0"/>
            </a:endParaRPr>
          </a:p>
          <a:p>
            <a:pPr lvl="1">
              <a:lnSpc>
                <a:spcPct val="150000"/>
              </a:lnSpc>
            </a:pPr>
            <a:r>
              <a:rPr kumimoji="0" lang="zh-CN" altLang="en-US" sz="2000" b="1" kern="0" dirty="0" smtClean="0">
                <a:solidFill>
                  <a:srgbClr val="061BBA"/>
                </a:solidFill>
                <a:latin typeface="Times New Roman" pitchFamily="18" charset="0"/>
                <a:cs typeface="Times New Roman" pitchFamily="18" charset="0"/>
              </a:rPr>
              <a:t>年轻化：</a:t>
            </a:r>
            <a:r>
              <a:rPr kumimoji="0" lang="en-US" altLang="zh-CN" sz="2000" b="1" kern="0" dirty="0" smtClean="0">
                <a:latin typeface="Times New Roman" pitchFamily="18" charset="0"/>
                <a:cs typeface="Times New Roman" pitchFamily="18" charset="0"/>
              </a:rPr>
              <a:t>40</a:t>
            </a:r>
            <a:r>
              <a:rPr kumimoji="0" lang="zh-CN" altLang="en-US" sz="2000" b="1" kern="0" dirty="0" smtClean="0">
                <a:latin typeface="Times New Roman" pitchFamily="18" charset="0"/>
                <a:cs typeface="Times New Roman" pitchFamily="18" charset="0"/>
              </a:rPr>
              <a:t>岁以下比例</a:t>
            </a:r>
            <a:r>
              <a:rPr kumimoji="0" lang="en-US" altLang="zh-CN" sz="2000" b="1" kern="0" dirty="0" smtClean="0">
                <a:solidFill>
                  <a:srgbClr val="FF0000"/>
                </a:solidFill>
                <a:latin typeface="Times New Roman" pitchFamily="18" charset="0"/>
                <a:cs typeface="Times New Roman" pitchFamily="18" charset="0"/>
              </a:rPr>
              <a:t>66.7%</a:t>
            </a:r>
            <a:r>
              <a:rPr kumimoji="0" lang="zh-CN" altLang="en-US" sz="2000" b="1" kern="0" dirty="0" smtClean="0">
                <a:solidFill>
                  <a:srgbClr val="FF0000"/>
                </a:solidFill>
                <a:latin typeface="Times New Roman" pitchFamily="18" charset="0"/>
                <a:cs typeface="Times New Roman" pitchFamily="18" charset="0"/>
              </a:rPr>
              <a:t> </a:t>
            </a:r>
            <a:endParaRPr kumimoji="0" lang="en-US" altLang="zh-CN" sz="2000" b="1" kern="0" dirty="0" smtClean="0">
              <a:solidFill>
                <a:srgbClr val="FF0000"/>
              </a:solidFill>
              <a:latin typeface="Times New Roman" pitchFamily="18" charset="0"/>
              <a:cs typeface="Times New Roman" pitchFamily="18" charset="0"/>
            </a:endParaRPr>
          </a:p>
          <a:p>
            <a:pPr lvl="1">
              <a:lnSpc>
                <a:spcPct val="150000"/>
              </a:lnSpc>
            </a:pPr>
            <a:r>
              <a:rPr kumimoji="0" lang="zh-CN" altLang="en-US" sz="2000" b="1" kern="0" dirty="0" smtClean="0">
                <a:solidFill>
                  <a:srgbClr val="061BBA"/>
                </a:solidFill>
                <a:latin typeface="Times New Roman" pitchFamily="18" charset="0"/>
                <a:cs typeface="Times New Roman" pitchFamily="18" charset="0"/>
              </a:rPr>
              <a:t>多元化</a:t>
            </a:r>
            <a:r>
              <a:rPr kumimoji="0" lang="zh-CN" altLang="en-US" sz="2000" b="1" kern="0" dirty="0" smtClean="0">
                <a:latin typeface="Times New Roman" pitchFamily="18" charset="0"/>
                <a:cs typeface="Times New Roman" pitchFamily="18" charset="0"/>
              </a:rPr>
              <a:t>：多学科交叉，来源</a:t>
            </a:r>
            <a:r>
              <a:rPr kumimoji="0" lang="en-US" altLang="zh-CN" sz="2000" b="1" kern="0" dirty="0" smtClean="0">
                <a:solidFill>
                  <a:srgbClr val="FF0000"/>
                </a:solidFill>
                <a:latin typeface="Times New Roman" pitchFamily="18" charset="0"/>
                <a:cs typeface="Times New Roman" pitchFamily="18" charset="0"/>
              </a:rPr>
              <a:t>9</a:t>
            </a:r>
            <a:r>
              <a:rPr kumimoji="0" lang="zh-CN" altLang="en-US" sz="2000" b="1" kern="0" dirty="0" smtClean="0">
                <a:solidFill>
                  <a:srgbClr val="FF0000"/>
                </a:solidFill>
                <a:latin typeface="Times New Roman" pitchFamily="18" charset="0"/>
                <a:cs typeface="Times New Roman" pitchFamily="18" charset="0"/>
              </a:rPr>
              <a:t>院校</a:t>
            </a:r>
            <a:r>
              <a:rPr kumimoji="0" lang="zh-CN" altLang="en-US" sz="2000" b="1" kern="0" dirty="0" smtClean="0">
                <a:latin typeface="Times New Roman" pitchFamily="18" charset="0"/>
                <a:cs typeface="Times New Roman" pitchFamily="18" charset="0"/>
              </a:rPr>
              <a:t>，</a:t>
            </a:r>
            <a:r>
              <a:rPr kumimoji="0" lang="en-US" altLang="zh-CN" sz="2000" b="1" kern="0" dirty="0" smtClean="0">
                <a:solidFill>
                  <a:srgbClr val="FF0000"/>
                </a:solidFill>
                <a:latin typeface="Times New Roman" pitchFamily="18" charset="0"/>
                <a:cs typeface="Times New Roman" pitchFamily="18" charset="0"/>
              </a:rPr>
              <a:t>11</a:t>
            </a:r>
            <a:r>
              <a:rPr kumimoji="0" lang="zh-CN" altLang="en-US" sz="2000" b="1" kern="0" dirty="0" smtClean="0">
                <a:solidFill>
                  <a:srgbClr val="FF0000"/>
                </a:solidFill>
                <a:latin typeface="Times New Roman" pitchFamily="18" charset="0"/>
                <a:cs typeface="Times New Roman" pitchFamily="18" charset="0"/>
              </a:rPr>
              <a:t>专业</a:t>
            </a:r>
          </a:p>
        </p:txBody>
      </p:sp>
      <p:graphicFrame>
        <p:nvGraphicFramePr>
          <p:cNvPr id="12" name="图表 11"/>
          <p:cNvGraphicFramePr/>
          <p:nvPr>
            <p:extLst>
              <p:ext uri="{D42A27DB-BD31-4B8C-83A1-F6EECF244321}">
                <p14:modId xmlns:p14="http://schemas.microsoft.com/office/powerpoint/2010/main" val="1150605682"/>
              </p:ext>
            </p:extLst>
          </p:nvPr>
        </p:nvGraphicFramePr>
        <p:xfrm>
          <a:off x="899592" y="4581351"/>
          <a:ext cx="4536504" cy="24036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图表 15"/>
          <p:cNvGraphicFramePr/>
          <p:nvPr>
            <p:extLst>
              <p:ext uri="{D42A27DB-BD31-4B8C-83A1-F6EECF244321}">
                <p14:modId xmlns:p14="http://schemas.microsoft.com/office/powerpoint/2010/main" val="1704408897"/>
              </p:ext>
            </p:extLst>
          </p:nvPr>
        </p:nvGraphicFramePr>
        <p:xfrm>
          <a:off x="5316279" y="4625529"/>
          <a:ext cx="3168352" cy="2259855"/>
        </p:xfrm>
        <a:graphic>
          <a:graphicData uri="http://schemas.openxmlformats.org/drawingml/2006/chart">
            <c:chart xmlns:c="http://schemas.openxmlformats.org/drawingml/2006/chart" xmlns:r="http://schemas.openxmlformats.org/officeDocument/2006/relationships" r:id="rId8"/>
          </a:graphicData>
        </a:graphic>
      </p:graphicFrame>
      <p:sp>
        <p:nvSpPr>
          <p:cNvPr id="17" name="文本框 16"/>
          <p:cNvSpPr txBox="1"/>
          <p:nvPr/>
        </p:nvSpPr>
        <p:spPr>
          <a:xfrm>
            <a:off x="2735796" y="5760863"/>
            <a:ext cx="1512168" cy="707886"/>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海外留学 </a:t>
            </a:r>
            <a:r>
              <a:rPr lang="en-US" altLang="zh-CN" sz="2000" b="1" dirty="0" smtClean="0">
                <a:solidFill>
                  <a:schemeClr val="bg1"/>
                </a:solidFill>
                <a:latin typeface="微软雅黑" panose="020B0503020204020204" pitchFamily="34" charset="-122"/>
                <a:ea typeface="微软雅黑" panose="020B0503020204020204" pitchFamily="34" charset="-122"/>
              </a:rPr>
              <a:t>72.2%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084168" y="5877272"/>
            <a:ext cx="1512168" cy="707886"/>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40</a:t>
            </a:r>
            <a:r>
              <a:rPr lang="zh-CN" altLang="en-US" sz="2000" b="1" dirty="0" smtClean="0">
                <a:solidFill>
                  <a:schemeClr val="bg1"/>
                </a:solidFill>
                <a:latin typeface="微软雅黑" panose="020B0503020204020204" pitchFamily="34" charset="-122"/>
                <a:ea typeface="微软雅黑" panose="020B0503020204020204" pitchFamily="34" charset="-122"/>
              </a:rPr>
              <a:t>岁以下 </a:t>
            </a:r>
            <a:r>
              <a:rPr lang="en-US" altLang="zh-CN" sz="2000" b="1" dirty="0" smtClean="0">
                <a:solidFill>
                  <a:schemeClr val="bg1"/>
                </a:solidFill>
                <a:latin typeface="微软雅黑" panose="020B0503020204020204" pitchFamily="34" charset="-122"/>
                <a:ea typeface="微软雅黑" panose="020B0503020204020204" pitchFamily="34" charset="-122"/>
              </a:rPr>
              <a:t>66.7%</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325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a:grpSpLocks/>
          </p:cNvGrpSpPr>
          <p:nvPr/>
        </p:nvGrpSpPr>
        <p:grpSpPr bwMode="auto">
          <a:xfrm>
            <a:off x="0" y="-133350"/>
            <a:ext cx="9148763" cy="7000875"/>
            <a:chOff x="0" y="-84"/>
            <a:chExt cx="5763" cy="4410"/>
          </a:xfrm>
        </p:grpSpPr>
        <p:pic>
          <p:nvPicPr>
            <p:cNvPr id="11"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2" name="标题 1"/>
          <p:cNvSpPr>
            <a:spLocks noGrp="1"/>
          </p:cNvSpPr>
          <p:nvPr>
            <p:ph type="title"/>
          </p:nvPr>
        </p:nvSpPr>
        <p:spPr/>
        <p:txBody>
          <a:bodyPr/>
          <a:lstStyle/>
          <a:p>
            <a:r>
              <a:rPr lang="zh-CN" altLang="en-US" dirty="0" smtClean="0"/>
              <a:t>中心概况</a:t>
            </a:r>
            <a:endParaRPr lang="zh-CN" altLang="en-US" dirty="0"/>
          </a:p>
        </p:txBody>
      </p:sp>
      <p:sp>
        <p:nvSpPr>
          <p:cNvPr id="3" name="内容占位符 2"/>
          <p:cNvSpPr>
            <a:spLocks noGrp="1"/>
          </p:cNvSpPr>
          <p:nvPr>
            <p:ph idx="1"/>
          </p:nvPr>
        </p:nvSpPr>
        <p:spPr>
          <a:xfrm>
            <a:off x="35495" y="1340768"/>
            <a:ext cx="4176465" cy="3609719"/>
          </a:xfrm>
        </p:spPr>
        <p:txBody>
          <a:bodyPr/>
          <a:lstStyle/>
          <a:p>
            <a:r>
              <a:rPr lang="zh-CN" altLang="en-US" dirty="0">
                <a:solidFill>
                  <a:schemeClr val="bg1">
                    <a:lumMod val="65000"/>
                  </a:schemeClr>
                </a:solidFill>
              </a:rPr>
              <a:t>国家级科研基地</a:t>
            </a:r>
            <a:endParaRPr lang="en-US" altLang="zh-CN" dirty="0">
              <a:solidFill>
                <a:schemeClr val="bg1">
                  <a:lumMod val="65000"/>
                </a:schemeClr>
              </a:solidFill>
            </a:endParaRPr>
          </a:p>
          <a:p>
            <a:r>
              <a:rPr lang="zh-CN" altLang="en-US" dirty="0" smtClean="0">
                <a:solidFill>
                  <a:schemeClr val="bg1">
                    <a:lumMod val="65000"/>
                  </a:schemeClr>
                </a:solidFill>
              </a:rPr>
              <a:t>国家级人才队伍</a:t>
            </a:r>
            <a:endParaRPr lang="en-US" altLang="zh-CN" dirty="0" smtClean="0">
              <a:solidFill>
                <a:schemeClr val="bg1">
                  <a:lumMod val="65000"/>
                </a:schemeClr>
              </a:solidFill>
            </a:endParaRPr>
          </a:p>
          <a:p>
            <a:r>
              <a:rPr lang="zh-CN" altLang="en-US" dirty="0">
                <a:solidFill>
                  <a:schemeClr val="bg1">
                    <a:lumMod val="65000"/>
                  </a:schemeClr>
                </a:solidFill>
              </a:rPr>
              <a:t>国家级科研项目</a:t>
            </a:r>
            <a:endParaRPr lang="en-US" altLang="zh-CN" dirty="0">
              <a:solidFill>
                <a:schemeClr val="bg1">
                  <a:lumMod val="65000"/>
                </a:schemeClr>
              </a:solidFill>
            </a:endParaRPr>
          </a:p>
          <a:p>
            <a:r>
              <a:rPr lang="zh-CN" altLang="en-US" dirty="0" smtClean="0">
                <a:solidFill>
                  <a:schemeClr val="bg1">
                    <a:lumMod val="65000"/>
                  </a:schemeClr>
                </a:solidFill>
              </a:rPr>
              <a:t>国家级成果奖励</a:t>
            </a:r>
            <a:endParaRPr lang="en-US" altLang="zh-CN" dirty="0" smtClean="0">
              <a:solidFill>
                <a:schemeClr val="bg1">
                  <a:lumMod val="65000"/>
                </a:schemeClr>
              </a:solidFill>
            </a:endParaRPr>
          </a:p>
          <a:p>
            <a:r>
              <a:rPr lang="zh-CN" altLang="en-US" b="1" dirty="0">
                <a:solidFill>
                  <a:srgbClr val="FF0000"/>
                </a:solidFill>
                <a:latin typeface="微软雅黑" panose="020B0503020204020204" pitchFamily="34" charset="-122"/>
                <a:ea typeface="微软雅黑" panose="020B0503020204020204" pitchFamily="34" charset="-122"/>
              </a:rPr>
              <a:t>国家级实验条件</a:t>
            </a:r>
          </a:p>
        </p:txBody>
      </p:sp>
      <p:sp>
        <p:nvSpPr>
          <p:cNvPr id="4" name="灯片编号占位符 3"/>
          <p:cNvSpPr>
            <a:spLocks noGrp="1"/>
          </p:cNvSpPr>
          <p:nvPr>
            <p:ph type="sldNum" sz="quarter" idx="11"/>
          </p:nvPr>
        </p:nvSpPr>
        <p:spPr/>
        <p:txBody>
          <a:bodyPr/>
          <a:lstStyle/>
          <a:p>
            <a:fld id="{18572104-736B-46AA-B215-EEC6E8FCB9ED}" type="slidenum">
              <a:rPr lang="en-US" altLang="zh-CN" smtClean="0"/>
              <a:pPr/>
              <a:t>12</a:t>
            </a:fld>
            <a:endParaRPr lang="en-US" altLang="zh-CN"/>
          </a:p>
        </p:txBody>
      </p:sp>
      <p:sp>
        <p:nvSpPr>
          <p:cNvPr id="6" name="文本框 5"/>
          <p:cNvSpPr txBox="1"/>
          <p:nvPr/>
        </p:nvSpPr>
        <p:spPr>
          <a:xfrm>
            <a:off x="683568" y="5300406"/>
            <a:ext cx="8065145" cy="120032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b="1" dirty="0" smtClean="0">
                <a:solidFill>
                  <a:srgbClr val="080808"/>
                </a:solidFill>
                <a:latin typeface="微软雅黑" panose="020B0503020204020204" pitchFamily="34" charset="-122"/>
                <a:ea typeface="微软雅黑" panose="020B0503020204020204" pitchFamily="34" charset="-122"/>
              </a:rPr>
              <a:t>每年接待</a:t>
            </a:r>
            <a:r>
              <a:rPr lang="zh-CN" altLang="en-US" b="1" dirty="0" smtClean="0">
                <a:solidFill>
                  <a:srgbClr val="FF0000"/>
                </a:solidFill>
                <a:latin typeface="微软雅黑" panose="020B0503020204020204" pitchFamily="34" charset="-122"/>
                <a:ea typeface="微软雅黑" panose="020B0503020204020204" pitchFamily="34" charset="-122"/>
              </a:rPr>
              <a:t>国内外专家参观 </a:t>
            </a:r>
            <a:r>
              <a:rPr lang="en-US" altLang="zh-CN" b="1" dirty="0" smtClean="0">
                <a:solidFill>
                  <a:srgbClr val="FF0000"/>
                </a:solidFill>
                <a:latin typeface="微软雅黑" panose="020B0503020204020204" pitchFamily="34" charset="-122"/>
                <a:ea typeface="微软雅黑" panose="020B0503020204020204" pitchFamily="34" charset="-122"/>
              </a:rPr>
              <a:t>20</a:t>
            </a:r>
            <a:r>
              <a:rPr lang="zh-CN" altLang="en-US" b="1" dirty="0" smtClean="0">
                <a:solidFill>
                  <a:srgbClr val="FF0000"/>
                </a:solidFill>
                <a:latin typeface="微软雅黑" panose="020B0503020204020204" pitchFamily="34" charset="-122"/>
                <a:ea typeface="微软雅黑" panose="020B0503020204020204" pitchFamily="34" charset="-122"/>
              </a:rPr>
              <a:t>多次，</a:t>
            </a:r>
            <a:r>
              <a:rPr lang="zh-CN" altLang="en-US" b="1" dirty="0" smtClean="0">
                <a:solidFill>
                  <a:srgbClr val="080808"/>
                </a:solidFill>
                <a:latin typeface="微软雅黑" panose="020B0503020204020204" pitchFamily="34" charset="-122"/>
                <a:ea typeface="微软雅黑" panose="020B0503020204020204" pitchFamily="34" charset="-122"/>
              </a:rPr>
              <a:t>参加全国的</a:t>
            </a:r>
            <a:r>
              <a:rPr lang="zh-CN" altLang="en-US" b="1" dirty="0" smtClean="0">
                <a:solidFill>
                  <a:srgbClr val="FF0000"/>
                </a:solidFill>
                <a:latin typeface="微软雅黑" panose="020B0503020204020204" pitchFamily="34" charset="-122"/>
                <a:ea typeface="微软雅黑" panose="020B0503020204020204" pitchFamily="34" charset="-122"/>
              </a:rPr>
              <a:t>技术展览</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b="1" dirty="0" smtClean="0">
                <a:solidFill>
                  <a:srgbClr val="FF0000"/>
                </a:solidFill>
                <a:latin typeface="微软雅黑" panose="020B0503020204020204" pitchFamily="34" charset="-122"/>
                <a:ea typeface="微软雅黑" panose="020B0503020204020204" pitchFamily="34" charset="-122"/>
              </a:rPr>
              <a:t>一致认为中心具有国家一流的实验条件</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7" name="Picture 4" descr="C:\Users\Fred\Desktop\W020121011603859255663.jpg"/>
          <p:cNvPicPr>
            <a:picLocks noChangeAspect="1" noChangeArrowheads="1"/>
          </p:cNvPicPr>
          <p:nvPr/>
        </p:nvPicPr>
        <p:blipFill>
          <a:blip r:embed="rId6" cstate="print"/>
          <a:srcRect/>
          <a:stretch>
            <a:fillRect/>
          </a:stretch>
        </p:blipFill>
        <p:spPr bwMode="auto">
          <a:xfrm>
            <a:off x="6341362" y="3401587"/>
            <a:ext cx="2731211" cy="1758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511879" y="1224681"/>
            <a:ext cx="2829483" cy="2060303"/>
          </a:xfrm>
          <a:prstGeom prst="rect">
            <a:avLst/>
          </a:prstGeom>
        </p:spPr>
      </p:pic>
      <p:pic>
        <p:nvPicPr>
          <p:cNvPr id="8" name="图片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91755" y="1281605"/>
            <a:ext cx="2573021" cy="2003379"/>
          </a:xfrm>
          <a:prstGeom prst="rect">
            <a:avLst/>
          </a:prstGeom>
        </p:spPr>
      </p:pic>
      <p:pic>
        <p:nvPicPr>
          <p:cNvPr id="9" name="图片 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511879" y="3373605"/>
            <a:ext cx="2709537" cy="1786508"/>
          </a:xfrm>
          <a:prstGeom prst="rect">
            <a:avLst/>
          </a:prstGeom>
        </p:spPr>
      </p:pic>
    </p:spTree>
    <p:extLst>
      <p:ext uri="{BB962C8B-B14F-4D97-AF65-F5344CB8AC3E}">
        <p14:creationId xmlns:p14="http://schemas.microsoft.com/office/powerpoint/2010/main" val="1008991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2"/>
          <p:cNvGrpSpPr>
            <a:grpSpLocks/>
          </p:cNvGrpSpPr>
          <p:nvPr/>
        </p:nvGrpSpPr>
        <p:grpSpPr bwMode="auto">
          <a:xfrm>
            <a:off x="0" y="-133350"/>
            <a:ext cx="9148763" cy="7000875"/>
            <a:chOff x="0" y="-84"/>
            <a:chExt cx="5763" cy="4410"/>
          </a:xfrm>
        </p:grpSpPr>
        <p:pic>
          <p:nvPicPr>
            <p:cNvPr id="16"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70658" name="Rectangle 2"/>
          <p:cNvSpPr>
            <a:spLocks noGrp="1" noChangeArrowheads="1"/>
          </p:cNvSpPr>
          <p:nvPr>
            <p:ph type="title"/>
          </p:nvPr>
        </p:nvSpPr>
        <p:spPr>
          <a:xfrm>
            <a:off x="1043608" y="620688"/>
            <a:ext cx="6923088" cy="719138"/>
          </a:xfrm>
        </p:spPr>
        <p:txBody>
          <a:bodyPr/>
          <a:lstStyle/>
          <a:p>
            <a:pPr eaLnBrk="1" hangingPunct="1"/>
            <a:r>
              <a:rPr lang="zh-CN" altLang="en-US" sz="3600" b="1" dirty="0"/>
              <a:t>中心概况－实验条件</a:t>
            </a:r>
            <a:endParaRPr lang="zh-CN" altLang="en-US" sz="3600" b="1" dirty="0" smtClean="0">
              <a:latin typeface="楷体_GB2312" pitchFamily="49" charset="-122"/>
              <a:ea typeface="楷体_GB2312" pitchFamily="49" charset="-122"/>
            </a:endParaRPr>
          </a:p>
        </p:txBody>
      </p:sp>
      <p:sp>
        <p:nvSpPr>
          <p:cNvPr id="7066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nSpc>
                <a:spcPct val="120000"/>
              </a:lnSpc>
              <a:spcBef>
                <a:spcPct val="20000"/>
              </a:spcBef>
              <a:buClr>
                <a:schemeClr val="hlink"/>
              </a:buClr>
              <a:buSzPct val="120000"/>
              <a:buFont typeface="Wingdings" pitchFamily="2" charset="2"/>
              <a:buChar char="§"/>
              <a:defRPr sz="2800">
                <a:solidFill>
                  <a:schemeClr val="tx1"/>
                </a:solidFill>
                <a:latin typeface="Verdana" pitchFamily="34" charset="0"/>
                <a:ea typeface="华文细黑" pitchFamily="2" charset="-122"/>
              </a:defRPr>
            </a:lvl1pPr>
            <a:lvl2pPr marL="742950" indent="-285750">
              <a:lnSpc>
                <a:spcPct val="120000"/>
              </a:lnSpc>
              <a:spcBef>
                <a:spcPct val="20000"/>
              </a:spcBef>
              <a:buClr>
                <a:schemeClr val="accent2"/>
              </a:buClr>
              <a:buSzPct val="60000"/>
              <a:buFont typeface="Wingdings" pitchFamily="2" charset="2"/>
              <a:buChar char="n"/>
              <a:defRPr sz="2400">
                <a:solidFill>
                  <a:schemeClr val="tx1"/>
                </a:solidFill>
                <a:latin typeface="Verdana" pitchFamily="34" charset="0"/>
                <a:ea typeface="华文细黑" pitchFamily="2" charset="-122"/>
              </a:defRPr>
            </a:lvl2pPr>
            <a:lvl3pPr marL="1143000" indent="-228600">
              <a:lnSpc>
                <a:spcPct val="120000"/>
              </a:lnSpc>
              <a:spcBef>
                <a:spcPct val="20000"/>
              </a:spcBef>
              <a:buClr>
                <a:schemeClr val="hlink"/>
              </a:buClr>
              <a:buSzPct val="60000"/>
              <a:buFont typeface="Wingdings" pitchFamily="2" charset="2"/>
              <a:buChar char="n"/>
              <a:defRPr sz="2400">
                <a:solidFill>
                  <a:schemeClr val="tx1"/>
                </a:solidFill>
                <a:latin typeface="Verdana" pitchFamily="34" charset="0"/>
                <a:ea typeface="华文细黑" pitchFamily="2" charset="-122"/>
              </a:defRPr>
            </a:lvl3pPr>
            <a:lvl4pPr marL="1600200" indent="-228600">
              <a:lnSpc>
                <a:spcPct val="120000"/>
              </a:lnSpc>
              <a:spcBef>
                <a:spcPct val="20000"/>
              </a:spcBef>
              <a:buClr>
                <a:schemeClr val="tx1"/>
              </a:buClr>
              <a:buSzPct val="60000"/>
              <a:buFont typeface="Wingdings" pitchFamily="2" charset="2"/>
              <a:buChar char="n"/>
              <a:defRPr sz="2000">
                <a:solidFill>
                  <a:schemeClr val="tx1"/>
                </a:solidFill>
                <a:latin typeface="Verdana" pitchFamily="34" charset="0"/>
                <a:ea typeface="华文细黑" pitchFamily="2" charset="-122"/>
              </a:defRPr>
            </a:lvl4pPr>
            <a:lvl5pPr marL="2057400" indent="-228600">
              <a:lnSpc>
                <a:spcPct val="120000"/>
              </a:lnSpc>
              <a:spcBef>
                <a:spcPct val="20000"/>
              </a:spcBef>
              <a:buClr>
                <a:schemeClr val="hlink"/>
              </a:buClr>
              <a:buSzPct val="60000"/>
              <a:buFont typeface="Wingdings" pitchFamily="2" charset="2"/>
              <a:buChar char="n"/>
              <a:defRPr sz="2000">
                <a:solidFill>
                  <a:schemeClr val="tx1"/>
                </a:solidFill>
                <a:latin typeface="Verdana" pitchFamily="34" charset="0"/>
                <a:ea typeface="华文细黑" pitchFamily="2" charset="-122"/>
              </a:defRPr>
            </a:lvl5pPr>
            <a:lvl6pPr marL="25146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6pPr>
            <a:lvl7pPr marL="29718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7pPr>
            <a:lvl8pPr marL="34290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8pPr>
            <a:lvl9pPr marL="38862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9pPr>
          </a:lstStyle>
          <a:p>
            <a:pPr eaLnBrk="1" hangingPunct="1">
              <a:lnSpc>
                <a:spcPct val="100000"/>
              </a:lnSpc>
              <a:spcBef>
                <a:spcPct val="0"/>
              </a:spcBef>
              <a:buClrTx/>
              <a:buSzTx/>
              <a:buFontTx/>
              <a:buNone/>
            </a:pPr>
            <a:endParaRPr lang="zh-CN" altLang="en-US" sz="2400">
              <a:latin typeface="Times New Roman" pitchFamily="18" charset="0"/>
              <a:ea typeface="宋体" pitchFamily="2" charset="-122"/>
            </a:endParaRPr>
          </a:p>
        </p:txBody>
      </p:sp>
      <p:grpSp>
        <p:nvGrpSpPr>
          <p:cNvPr id="70661" name="Group 9"/>
          <p:cNvGrpSpPr>
            <a:grpSpLocks noChangeAspect="1"/>
          </p:cNvGrpSpPr>
          <p:nvPr/>
        </p:nvGrpSpPr>
        <p:grpSpPr bwMode="auto">
          <a:xfrm>
            <a:off x="539552" y="1871786"/>
            <a:ext cx="3057525" cy="1773238"/>
            <a:chOff x="2359" y="-526"/>
            <a:chExt cx="4188" cy="2432"/>
          </a:xfrm>
        </p:grpSpPr>
        <p:sp>
          <p:nvSpPr>
            <p:cNvPr id="70665" name="AutoShape 13"/>
            <p:cNvSpPr>
              <a:spLocks noChangeAspect="1" noChangeArrowheads="1" noTextEdit="1"/>
            </p:cNvSpPr>
            <p:nvPr/>
          </p:nvSpPr>
          <p:spPr bwMode="auto">
            <a:xfrm>
              <a:off x="2359" y="-526"/>
              <a:ext cx="4188" cy="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pic>
          <p:nvPicPr>
            <p:cNvPr id="70666" name="Picture 5" descr="_DSF258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59" y="-421"/>
              <a:ext cx="1538" cy="2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7" name="Picture 5" descr="brainamp_mr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35" y="-347"/>
              <a:ext cx="2124" cy="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8" name="Picture 4" descr="VideoRecorde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335" y="507"/>
              <a:ext cx="1761" cy="1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0662"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nSpc>
                <a:spcPct val="120000"/>
              </a:lnSpc>
              <a:spcBef>
                <a:spcPct val="20000"/>
              </a:spcBef>
              <a:buClr>
                <a:schemeClr val="hlink"/>
              </a:buClr>
              <a:buSzPct val="120000"/>
              <a:buFont typeface="Wingdings" pitchFamily="2" charset="2"/>
              <a:buChar char="§"/>
              <a:defRPr sz="2800">
                <a:solidFill>
                  <a:schemeClr val="tx1"/>
                </a:solidFill>
                <a:latin typeface="Verdana" pitchFamily="34" charset="0"/>
                <a:ea typeface="华文细黑" pitchFamily="2" charset="-122"/>
              </a:defRPr>
            </a:lvl1pPr>
            <a:lvl2pPr marL="742950" indent="-285750">
              <a:lnSpc>
                <a:spcPct val="120000"/>
              </a:lnSpc>
              <a:spcBef>
                <a:spcPct val="20000"/>
              </a:spcBef>
              <a:buClr>
                <a:schemeClr val="accent2"/>
              </a:buClr>
              <a:buSzPct val="60000"/>
              <a:buFont typeface="Wingdings" pitchFamily="2" charset="2"/>
              <a:buChar char="n"/>
              <a:defRPr sz="2400">
                <a:solidFill>
                  <a:schemeClr val="tx1"/>
                </a:solidFill>
                <a:latin typeface="Verdana" pitchFamily="34" charset="0"/>
                <a:ea typeface="华文细黑" pitchFamily="2" charset="-122"/>
              </a:defRPr>
            </a:lvl2pPr>
            <a:lvl3pPr marL="1143000" indent="-228600">
              <a:lnSpc>
                <a:spcPct val="120000"/>
              </a:lnSpc>
              <a:spcBef>
                <a:spcPct val="20000"/>
              </a:spcBef>
              <a:buClr>
                <a:schemeClr val="hlink"/>
              </a:buClr>
              <a:buSzPct val="60000"/>
              <a:buFont typeface="Wingdings" pitchFamily="2" charset="2"/>
              <a:buChar char="n"/>
              <a:defRPr sz="2400">
                <a:solidFill>
                  <a:schemeClr val="tx1"/>
                </a:solidFill>
                <a:latin typeface="Verdana" pitchFamily="34" charset="0"/>
                <a:ea typeface="华文细黑" pitchFamily="2" charset="-122"/>
              </a:defRPr>
            </a:lvl3pPr>
            <a:lvl4pPr marL="1600200" indent="-228600">
              <a:lnSpc>
                <a:spcPct val="120000"/>
              </a:lnSpc>
              <a:spcBef>
                <a:spcPct val="20000"/>
              </a:spcBef>
              <a:buClr>
                <a:schemeClr val="tx1"/>
              </a:buClr>
              <a:buSzPct val="60000"/>
              <a:buFont typeface="Wingdings" pitchFamily="2" charset="2"/>
              <a:buChar char="n"/>
              <a:defRPr sz="2000">
                <a:solidFill>
                  <a:schemeClr val="tx1"/>
                </a:solidFill>
                <a:latin typeface="Verdana" pitchFamily="34" charset="0"/>
                <a:ea typeface="华文细黑" pitchFamily="2" charset="-122"/>
              </a:defRPr>
            </a:lvl4pPr>
            <a:lvl5pPr marL="2057400" indent="-228600">
              <a:lnSpc>
                <a:spcPct val="120000"/>
              </a:lnSpc>
              <a:spcBef>
                <a:spcPct val="20000"/>
              </a:spcBef>
              <a:buClr>
                <a:schemeClr val="hlink"/>
              </a:buClr>
              <a:buSzPct val="60000"/>
              <a:buFont typeface="Wingdings" pitchFamily="2" charset="2"/>
              <a:buChar char="n"/>
              <a:defRPr sz="2000">
                <a:solidFill>
                  <a:schemeClr val="tx1"/>
                </a:solidFill>
                <a:latin typeface="Verdana" pitchFamily="34" charset="0"/>
                <a:ea typeface="华文细黑" pitchFamily="2" charset="-122"/>
              </a:defRPr>
            </a:lvl5pPr>
            <a:lvl6pPr marL="25146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6pPr>
            <a:lvl7pPr marL="29718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7pPr>
            <a:lvl8pPr marL="34290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8pPr>
            <a:lvl9pPr marL="38862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9pPr>
          </a:lstStyle>
          <a:p>
            <a:pPr eaLnBrk="1" hangingPunct="1">
              <a:lnSpc>
                <a:spcPct val="100000"/>
              </a:lnSpc>
              <a:spcBef>
                <a:spcPct val="0"/>
              </a:spcBef>
              <a:buClrTx/>
              <a:buSzTx/>
              <a:buFontTx/>
              <a:buNone/>
            </a:pPr>
            <a:endParaRPr lang="zh-CN" altLang="en-US" sz="2400">
              <a:latin typeface="Times New Roman" pitchFamily="18" charset="0"/>
              <a:ea typeface="宋体" pitchFamily="2" charset="-122"/>
            </a:endParaRPr>
          </a:p>
        </p:txBody>
      </p:sp>
      <p:pic>
        <p:nvPicPr>
          <p:cNvPr id="70664" name="Picture 18" descr="http://www.bio-equip.com.cn/images/242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136" y="3789362"/>
            <a:ext cx="2868736" cy="249104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内容占位符 2"/>
          <p:cNvSpPr txBox="1">
            <a:spLocks/>
          </p:cNvSpPr>
          <p:nvPr/>
        </p:nvSpPr>
        <p:spPr bwMode="auto">
          <a:xfrm>
            <a:off x="395536" y="1254721"/>
            <a:ext cx="6048672" cy="446087"/>
          </a:xfrm>
          <a:prstGeom prst="rect">
            <a:avLst/>
          </a:prstGeom>
          <a:noFill/>
          <a:ln w="9525">
            <a:noFill/>
            <a:miter lim="800000"/>
            <a:headEnd/>
            <a:tailEnd/>
          </a:ln>
        </p:spPr>
        <p:txBody>
          <a:bodyPr/>
          <a:lstStyle/>
          <a:p>
            <a:pPr eaLnBrk="1" hangingPunct="1">
              <a:spcBef>
                <a:spcPct val="20000"/>
              </a:spcBef>
              <a:buClr>
                <a:schemeClr val="accent1"/>
              </a:buClr>
              <a:buSzPct val="50000"/>
              <a:defRPr/>
            </a:pPr>
            <a:r>
              <a:rPr kumimoji="0" lang="zh-CN" altLang="en-US" b="1" dirty="0" smtClean="0">
                <a:latin typeface="微软雅黑" panose="020B0503020204020204" pitchFamily="34" charset="-122"/>
                <a:ea typeface="微软雅黑" panose="020B0503020204020204" pitchFamily="34" charset="-122"/>
              </a:rPr>
              <a:t>汽车驾驶模拟及行为</a:t>
            </a:r>
            <a:r>
              <a:rPr kumimoji="0" lang="zh-CN" altLang="en-US" b="1" dirty="0">
                <a:latin typeface="微软雅黑" panose="020B0503020204020204" pitchFamily="34" charset="-122"/>
                <a:ea typeface="微软雅黑" panose="020B0503020204020204" pitchFamily="34" charset="-122"/>
              </a:rPr>
              <a:t>采集及分析系统</a:t>
            </a:r>
          </a:p>
        </p:txBody>
      </p:sp>
      <p:pic>
        <p:nvPicPr>
          <p:cNvPr id="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7077" y="1700808"/>
            <a:ext cx="5472113" cy="507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754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p:cNvGrpSpPr>
            <a:grpSpLocks/>
          </p:cNvGrpSpPr>
          <p:nvPr/>
        </p:nvGrpSpPr>
        <p:grpSpPr bwMode="auto">
          <a:xfrm>
            <a:off x="0" y="-133350"/>
            <a:ext cx="9148763" cy="7000875"/>
            <a:chOff x="0" y="-84"/>
            <a:chExt cx="5763" cy="4410"/>
          </a:xfrm>
        </p:grpSpPr>
        <p:pic>
          <p:nvPicPr>
            <p:cNvPr id="7"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75778" name="Rectangle 2"/>
          <p:cNvSpPr>
            <a:spLocks noGrp="1" noChangeArrowheads="1"/>
          </p:cNvSpPr>
          <p:nvPr>
            <p:ph type="title"/>
          </p:nvPr>
        </p:nvSpPr>
        <p:spPr>
          <a:xfrm>
            <a:off x="1259632" y="692696"/>
            <a:ext cx="6923088" cy="719138"/>
          </a:xfrm>
        </p:spPr>
        <p:txBody>
          <a:bodyPr/>
          <a:lstStyle/>
          <a:p>
            <a:pPr eaLnBrk="1" hangingPunct="1"/>
            <a:r>
              <a:rPr lang="zh-CN" altLang="en-US" sz="3600" b="1" dirty="0" smtClean="0"/>
              <a:t>中心概况－实验条件</a:t>
            </a:r>
            <a:endParaRPr lang="zh-CN" altLang="en-US" sz="3600" b="1" dirty="0" smtClean="0">
              <a:latin typeface="楷体_GB2312" pitchFamily="49" charset="-122"/>
              <a:ea typeface="楷体_GB2312" pitchFamily="49" charset="-122"/>
            </a:endParaRPr>
          </a:p>
        </p:txBody>
      </p:sp>
      <p:sp>
        <p:nvSpPr>
          <p:cNvPr id="75779" name="Rectangle 3"/>
          <p:cNvSpPr>
            <a:spLocks noGrp="1" noChangeArrowheads="1"/>
          </p:cNvSpPr>
          <p:nvPr>
            <p:ph idx="1"/>
          </p:nvPr>
        </p:nvSpPr>
        <p:spPr>
          <a:xfrm>
            <a:off x="26995" y="1196752"/>
            <a:ext cx="5903887" cy="4752528"/>
          </a:xfrm>
        </p:spPr>
        <p:txBody>
          <a:bodyPr/>
          <a:lstStyle/>
          <a:p>
            <a:pPr marL="0" lvl="1" indent="0" eaLnBrk="1" hangingPunct="1">
              <a:buClr>
                <a:schemeClr val="hlink"/>
              </a:buClr>
              <a:buSzPct val="120000"/>
              <a:buNone/>
            </a:pPr>
            <a:r>
              <a:rPr kumimoji="1" lang="zh-CN" altLang="en-US" b="1" kern="1200" dirty="0" smtClean="0">
                <a:latin typeface="微软雅黑" panose="020B0503020204020204" pitchFamily="34" charset="-122"/>
                <a:ea typeface="微软雅黑" panose="020B0503020204020204" pitchFamily="34" charset="-122"/>
                <a:cs typeface="+mn-cs"/>
              </a:rPr>
              <a:t>多功能道路试验车</a:t>
            </a:r>
            <a:endParaRPr kumimoji="1" lang="en-US" altLang="zh-CN" b="1" kern="1200" dirty="0" smtClean="0">
              <a:latin typeface="微软雅黑" panose="020B0503020204020204" pitchFamily="34" charset="-122"/>
              <a:ea typeface="微软雅黑" panose="020B0503020204020204" pitchFamily="34" charset="-122"/>
              <a:cs typeface="+mn-cs"/>
            </a:endParaRPr>
          </a:p>
          <a:p>
            <a:pPr marL="268288" lvl="1" indent="-268288" eaLnBrk="1" hangingPunct="1">
              <a:lnSpc>
                <a:spcPct val="150000"/>
              </a:lnSpc>
              <a:buClr>
                <a:schemeClr val="hlink"/>
              </a:buClr>
              <a:buSzPct val="80000"/>
            </a:pPr>
            <a:r>
              <a:rPr kumimoji="1" lang="zh-CN" altLang="en-US" kern="1200" dirty="0">
                <a:solidFill>
                  <a:srgbClr val="FF0000"/>
                </a:solidFill>
                <a:latin typeface="微软雅黑" panose="020B0503020204020204" pitchFamily="34" charset="-122"/>
                <a:ea typeface="微软雅黑" panose="020B0503020204020204" pitchFamily="34" charset="-122"/>
                <a:cs typeface="+mn-cs"/>
              </a:rPr>
              <a:t>惯 导 系 统 </a:t>
            </a:r>
            <a:r>
              <a:rPr kumimoji="1" lang="en-US" altLang="zh-CN" kern="1200" dirty="0">
                <a:latin typeface="微软雅黑" panose="020B0503020204020204" pitchFamily="34" charset="-122"/>
                <a:ea typeface="微软雅黑" panose="020B0503020204020204" pitchFamily="34" charset="-122"/>
                <a:cs typeface="+mn-cs"/>
              </a:rPr>
              <a:t>– </a:t>
            </a:r>
            <a:r>
              <a:rPr kumimoji="1" lang="zh-CN" altLang="en-US" kern="1200" dirty="0">
                <a:latin typeface="微软雅黑" panose="020B0503020204020204" pitchFamily="34" charset="-122"/>
                <a:ea typeface="微软雅黑" panose="020B0503020204020204" pitchFamily="34" charset="-122"/>
                <a:cs typeface="+mn-cs"/>
              </a:rPr>
              <a:t>经纬度、运动参数</a:t>
            </a:r>
            <a:endParaRPr kumimoji="1" lang="en-US" altLang="zh-CN" kern="1200" dirty="0">
              <a:latin typeface="微软雅黑" panose="020B0503020204020204" pitchFamily="34" charset="-122"/>
              <a:ea typeface="微软雅黑" panose="020B0503020204020204" pitchFamily="34" charset="-122"/>
              <a:cs typeface="+mn-cs"/>
            </a:endParaRPr>
          </a:p>
          <a:p>
            <a:pPr marL="268288" lvl="1" indent="-268288" eaLnBrk="1" hangingPunct="1">
              <a:lnSpc>
                <a:spcPct val="150000"/>
              </a:lnSpc>
              <a:buClr>
                <a:schemeClr val="hlink"/>
              </a:buClr>
              <a:buSzPct val="80000"/>
            </a:pPr>
            <a:r>
              <a:rPr kumimoji="1" lang="zh-CN" altLang="en-US" kern="1200" dirty="0">
                <a:solidFill>
                  <a:srgbClr val="FF0000"/>
                </a:solidFill>
                <a:latin typeface="微软雅黑" panose="020B0503020204020204" pitchFamily="34" charset="-122"/>
                <a:ea typeface="微软雅黑" panose="020B0503020204020204" pitchFamily="34" charset="-122"/>
                <a:cs typeface="+mn-cs"/>
              </a:rPr>
              <a:t>激 光 雷 达 </a:t>
            </a:r>
            <a:r>
              <a:rPr kumimoji="1" lang="en-US" altLang="zh-CN" kern="1200" dirty="0" smtClean="0">
                <a:latin typeface="微软雅黑" panose="020B0503020204020204" pitchFamily="34" charset="-122"/>
                <a:ea typeface="微软雅黑" panose="020B0503020204020204" pitchFamily="34" charset="-122"/>
                <a:cs typeface="+mn-cs"/>
              </a:rPr>
              <a:t>– </a:t>
            </a:r>
            <a:r>
              <a:rPr kumimoji="1" lang="zh-CN" altLang="en-US" kern="1200" dirty="0" smtClean="0">
                <a:latin typeface="微软雅黑" panose="020B0503020204020204" pitchFamily="34" charset="-122"/>
                <a:ea typeface="微软雅黑" panose="020B0503020204020204" pitchFamily="34" charset="-122"/>
                <a:cs typeface="+mn-cs"/>
              </a:rPr>
              <a:t>障碍物检测、车距</a:t>
            </a:r>
            <a:endParaRPr kumimoji="1" lang="en-US" altLang="zh-CN" kern="1200" dirty="0" smtClean="0">
              <a:latin typeface="微软雅黑" panose="020B0503020204020204" pitchFamily="34" charset="-122"/>
              <a:ea typeface="微软雅黑" panose="020B0503020204020204" pitchFamily="34" charset="-122"/>
              <a:cs typeface="+mn-cs"/>
            </a:endParaRPr>
          </a:p>
          <a:p>
            <a:pPr marL="268288" lvl="1" indent="-268288" eaLnBrk="1" hangingPunct="1">
              <a:lnSpc>
                <a:spcPct val="150000"/>
              </a:lnSpc>
              <a:buClr>
                <a:schemeClr val="hlink"/>
              </a:buClr>
              <a:buSzPct val="80000"/>
            </a:pPr>
            <a:r>
              <a:rPr kumimoji="1" lang="zh-CN" altLang="en-US" kern="1200" dirty="0" smtClean="0">
                <a:solidFill>
                  <a:srgbClr val="FF0000"/>
                </a:solidFill>
                <a:latin typeface="微软雅黑" panose="020B0503020204020204" pitchFamily="34" charset="-122"/>
                <a:ea typeface="微软雅黑" panose="020B0503020204020204" pitchFamily="34" charset="-122"/>
                <a:cs typeface="+mn-cs"/>
              </a:rPr>
              <a:t>毫米波雷达 </a:t>
            </a:r>
            <a:r>
              <a:rPr kumimoji="1" lang="en-US" altLang="zh-CN" kern="1200" dirty="0" smtClean="0">
                <a:latin typeface="微软雅黑" panose="020B0503020204020204" pitchFamily="34" charset="-122"/>
                <a:ea typeface="微软雅黑" panose="020B0503020204020204" pitchFamily="34" charset="-122"/>
                <a:cs typeface="+mn-cs"/>
              </a:rPr>
              <a:t>– </a:t>
            </a:r>
            <a:r>
              <a:rPr kumimoji="1" lang="zh-CN" altLang="en-US" kern="1200" dirty="0" smtClean="0">
                <a:latin typeface="微软雅黑" panose="020B0503020204020204" pitchFamily="34" charset="-122"/>
                <a:ea typeface="微软雅黑" panose="020B0503020204020204" pitchFamily="34" charset="-122"/>
                <a:cs typeface="+mn-cs"/>
              </a:rPr>
              <a:t>车距</a:t>
            </a:r>
            <a:endParaRPr kumimoji="1" lang="en-US" altLang="zh-CN" kern="1200" dirty="0" smtClean="0">
              <a:latin typeface="微软雅黑" panose="020B0503020204020204" pitchFamily="34" charset="-122"/>
              <a:ea typeface="微软雅黑" panose="020B0503020204020204" pitchFamily="34" charset="-122"/>
              <a:cs typeface="+mn-cs"/>
            </a:endParaRPr>
          </a:p>
          <a:p>
            <a:pPr marL="268288" lvl="1" indent="-268288" eaLnBrk="1" hangingPunct="1">
              <a:lnSpc>
                <a:spcPct val="150000"/>
              </a:lnSpc>
              <a:buClr>
                <a:schemeClr val="hlink"/>
              </a:buClr>
              <a:buSzPct val="80000"/>
            </a:pPr>
            <a:r>
              <a:rPr kumimoji="1" lang="zh-CN" altLang="en-US" kern="1200" dirty="0" smtClean="0">
                <a:solidFill>
                  <a:srgbClr val="FF0000"/>
                </a:solidFill>
                <a:latin typeface="微软雅黑" panose="020B0503020204020204" pitchFamily="34" charset="-122"/>
                <a:ea typeface="微软雅黑" panose="020B0503020204020204" pitchFamily="34" charset="-122"/>
                <a:cs typeface="+mn-cs"/>
              </a:rPr>
              <a:t>前景摄像头 </a:t>
            </a:r>
            <a:r>
              <a:rPr kumimoji="1" lang="en-US" altLang="zh-CN" kern="1200" dirty="0" smtClean="0">
                <a:latin typeface="微软雅黑" panose="020B0503020204020204" pitchFamily="34" charset="-122"/>
                <a:ea typeface="微软雅黑" panose="020B0503020204020204" pitchFamily="34" charset="-122"/>
                <a:cs typeface="+mn-cs"/>
              </a:rPr>
              <a:t>– </a:t>
            </a:r>
            <a:r>
              <a:rPr kumimoji="1" lang="zh-CN" altLang="en-US" kern="1200" dirty="0" smtClean="0">
                <a:latin typeface="微软雅黑" panose="020B0503020204020204" pitchFamily="34" charset="-122"/>
                <a:ea typeface="微软雅黑" panose="020B0503020204020204" pitchFamily="34" charset="-122"/>
                <a:cs typeface="+mn-cs"/>
              </a:rPr>
              <a:t>车道、环境</a:t>
            </a:r>
            <a:endParaRPr kumimoji="1" lang="en-US" altLang="zh-CN" kern="1200" dirty="0" smtClean="0">
              <a:latin typeface="微软雅黑" panose="020B0503020204020204" pitchFamily="34" charset="-122"/>
              <a:ea typeface="微软雅黑" panose="020B0503020204020204" pitchFamily="34" charset="-122"/>
              <a:cs typeface="+mn-cs"/>
            </a:endParaRPr>
          </a:p>
          <a:p>
            <a:pPr marL="268288" lvl="1" indent="-268288" eaLnBrk="1" hangingPunct="1">
              <a:lnSpc>
                <a:spcPct val="150000"/>
              </a:lnSpc>
              <a:buClr>
                <a:schemeClr val="hlink"/>
              </a:buClr>
              <a:buSzPct val="80000"/>
            </a:pPr>
            <a:r>
              <a:rPr kumimoji="1" lang="zh-CN" altLang="en-US" kern="1200" dirty="0" smtClean="0">
                <a:solidFill>
                  <a:srgbClr val="FF0000"/>
                </a:solidFill>
                <a:latin typeface="微软雅黑" panose="020B0503020204020204" pitchFamily="34" charset="-122"/>
                <a:ea typeface="微软雅黑" panose="020B0503020204020204" pitchFamily="34" charset="-122"/>
                <a:cs typeface="+mn-cs"/>
              </a:rPr>
              <a:t>车内摄像头 </a:t>
            </a:r>
            <a:r>
              <a:rPr kumimoji="1" lang="en-US" altLang="zh-CN" kern="1200" dirty="0" smtClean="0">
                <a:latin typeface="微软雅黑" panose="020B0503020204020204" pitchFamily="34" charset="-122"/>
                <a:ea typeface="微软雅黑" panose="020B0503020204020204" pitchFamily="34" charset="-122"/>
                <a:cs typeface="+mn-cs"/>
              </a:rPr>
              <a:t>– </a:t>
            </a:r>
            <a:r>
              <a:rPr kumimoji="1" lang="zh-CN" altLang="en-US" kern="1200" dirty="0" smtClean="0">
                <a:latin typeface="微软雅黑" panose="020B0503020204020204" pitchFamily="34" charset="-122"/>
                <a:ea typeface="微软雅黑" panose="020B0503020204020204" pitchFamily="34" charset="-122"/>
                <a:cs typeface="+mn-cs"/>
              </a:rPr>
              <a:t>驾驶人行为</a:t>
            </a:r>
            <a:endParaRPr kumimoji="1" lang="en-US" altLang="zh-CN" kern="1200" dirty="0" smtClean="0">
              <a:latin typeface="微软雅黑" panose="020B0503020204020204" pitchFamily="34" charset="-122"/>
              <a:ea typeface="微软雅黑" panose="020B0503020204020204" pitchFamily="34" charset="-122"/>
              <a:cs typeface="+mn-cs"/>
            </a:endParaRPr>
          </a:p>
          <a:p>
            <a:pPr marL="268288" lvl="1" indent="-268288" eaLnBrk="1" hangingPunct="1">
              <a:lnSpc>
                <a:spcPct val="150000"/>
              </a:lnSpc>
              <a:buClr>
                <a:schemeClr val="hlink"/>
              </a:buClr>
              <a:buSzPct val="80000"/>
            </a:pPr>
            <a:r>
              <a:rPr kumimoji="1" lang="en-US" altLang="zh-CN" kern="1200" dirty="0" err="1" smtClean="0">
                <a:solidFill>
                  <a:srgbClr val="FF0000"/>
                </a:solidFill>
                <a:latin typeface="微软雅黑" panose="020B0503020204020204" pitchFamily="34" charset="-122"/>
                <a:ea typeface="微软雅黑" panose="020B0503020204020204" pitchFamily="34" charset="-122"/>
                <a:cs typeface="+mn-cs"/>
              </a:rPr>
              <a:t>Mobileeye</a:t>
            </a:r>
            <a:r>
              <a:rPr kumimoji="1" lang="en-US" altLang="zh-CN" kern="1200" dirty="0" smtClean="0">
                <a:latin typeface="微软雅黑" panose="020B0503020204020204" pitchFamily="34" charset="-122"/>
                <a:ea typeface="微软雅黑" panose="020B0503020204020204" pitchFamily="34" charset="-122"/>
                <a:cs typeface="+mn-cs"/>
              </a:rPr>
              <a:t> – </a:t>
            </a:r>
            <a:r>
              <a:rPr kumimoji="1" lang="zh-CN" altLang="en-US" kern="1200" dirty="0" smtClean="0">
                <a:latin typeface="微软雅黑" panose="020B0503020204020204" pitchFamily="34" charset="-122"/>
                <a:ea typeface="微软雅黑" panose="020B0503020204020204" pitchFamily="34" charset="-122"/>
                <a:cs typeface="+mn-cs"/>
              </a:rPr>
              <a:t>车道、行车头时距</a:t>
            </a:r>
            <a:endParaRPr kumimoji="1" lang="en-US" altLang="zh-CN" kern="1200" dirty="0" smtClean="0">
              <a:latin typeface="微软雅黑" panose="020B0503020204020204" pitchFamily="34" charset="-122"/>
              <a:ea typeface="微软雅黑" panose="020B0503020204020204" pitchFamily="34" charset="-122"/>
              <a:cs typeface="+mn-cs"/>
            </a:endParaRPr>
          </a:p>
          <a:p>
            <a:pPr marL="268288" lvl="1" indent="-268288" eaLnBrk="1" hangingPunct="1">
              <a:lnSpc>
                <a:spcPct val="150000"/>
              </a:lnSpc>
              <a:buClr>
                <a:schemeClr val="hlink"/>
              </a:buClr>
              <a:buSzPct val="80000"/>
            </a:pPr>
            <a:r>
              <a:rPr kumimoji="1" lang="en-US" altLang="zh-CN" kern="1200" dirty="0" smtClean="0">
                <a:solidFill>
                  <a:srgbClr val="FF0000"/>
                </a:solidFill>
                <a:latin typeface="微软雅黑" panose="020B0503020204020204" pitchFamily="34" charset="-122"/>
                <a:ea typeface="微软雅黑" panose="020B0503020204020204" pitchFamily="34" charset="-122"/>
                <a:cs typeface="+mn-cs"/>
              </a:rPr>
              <a:t>CAN</a:t>
            </a:r>
            <a:r>
              <a:rPr kumimoji="1" lang="zh-CN" altLang="en-US" kern="1200" dirty="0" smtClean="0">
                <a:solidFill>
                  <a:srgbClr val="FF0000"/>
                </a:solidFill>
                <a:latin typeface="微软雅黑" panose="020B0503020204020204" pitchFamily="34" charset="-122"/>
                <a:ea typeface="微软雅黑" panose="020B0503020204020204" pitchFamily="34" charset="-122"/>
                <a:cs typeface="+mn-cs"/>
              </a:rPr>
              <a:t>信号线 </a:t>
            </a:r>
            <a:r>
              <a:rPr kumimoji="1" lang="en-US" altLang="zh-CN" kern="1200" dirty="0" smtClean="0">
                <a:latin typeface="微软雅黑" panose="020B0503020204020204" pitchFamily="34" charset="-122"/>
                <a:ea typeface="微软雅黑" panose="020B0503020204020204" pitchFamily="34" charset="-122"/>
                <a:cs typeface="+mn-cs"/>
              </a:rPr>
              <a:t>– </a:t>
            </a:r>
            <a:r>
              <a:rPr kumimoji="1" lang="zh-CN" altLang="en-US" kern="1200" dirty="0" smtClean="0">
                <a:latin typeface="微软雅黑" panose="020B0503020204020204" pitchFamily="34" charset="-122"/>
                <a:ea typeface="微软雅黑" panose="020B0503020204020204" pitchFamily="34" charset="-122"/>
                <a:cs typeface="+mn-cs"/>
              </a:rPr>
              <a:t>车速、油门、操作</a:t>
            </a:r>
            <a:endParaRPr kumimoji="1" lang="zh-CN" altLang="en-US" kern="1200" dirty="0">
              <a:latin typeface="微软雅黑" panose="020B0503020204020204" pitchFamily="34" charset="-122"/>
              <a:ea typeface="微软雅黑" panose="020B0503020204020204" pitchFamily="34" charset="-122"/>
              <a:cs typeface="+mn-cs"/>
            </a:endParaRPr>
          </a:p>
        </p:txBody>
      </p:sp>
      <p:pic>
        <p:nvPicPr>
          <p:cNvPr id="10035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06591" y="1951139"/>
            <a:ext cx="3529905" cy="205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0355"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06591" y="4077072"/>
            <a:ext cx="3529905" cy="195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75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
          <p:cNvGrpSpPr>
            <a:grpSpLocks/>
          </p:cNvGrpSpPr>
          <p:nvPr/>
        </p:nvGrpSpPr>
        <p:grpSpPr bwMode="auto">
          <a:xfrm>
            <a:off x="0" y="-133350"/>
            <a:ext cx="9148763" cy="7000875"/>
            <a:chOff x="0" y="-84"/>
            <a:chExt cx="5763" cy="4410"/>
          </a:xfrm>
        </p:grpSpPr>
        <p:pic>
          <p:nvPicPr>
            <p:cNvPr id="16"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74754" name="标题 1"/>
          <p:cNvSpPr>
            <a:spLocks noGrp="1"/>
          </p:cNvSpPr>
          <p:nvPr>
            <p:ph type="title"/>
          </p:nvPr>
        </p:nvSpPr>
        <p:spPr>
          <a:xfrm>
            <a:off x="1115616" y="620688"/>
            <a:ext cx="6923088" cy="719138"/>
          </a:xfrm>
        </p:spPr>
        <p:txBody>
          <a:bodyPr/>
          <a:lstStyle/>
          <a:p>
            <a:r>
              <a:rPr lang="zh-CN" altLang="en-US" sz="3600" b="1" dirty="0"/>
              <a:t>中心概况－实验条件</a:t>
            </a:r>
            <a:endParaRPr lang="zh-CN" altLang="en-US" sz="3600" b="1" dirty="0" smtClean="0"/>
          </a:p>
        </p:txBody>
      </p:sp>
      <p:pic>
        <p:nvPicPr>
          <p:cNvPr id="74755" name="内容占位符 4" descr="IMG_2090.JPG"/>
          <p:cNvPicPr>
            <a:picLocks noGrp="1" noChangeAspect="1"/>
          </p:cNvPicPr>
          <p:nvPr>
            <p:ph idx="1"/>
          </p:nvPr>
        </p:nvPicPr>
        <p:blipFill>
          <a:blip r:embed="rId6" cstate="email">
            <a:extLst>
              <a:ext uri="{28A0092B-C50C-407E-A947-70E740481C1C}">
                <a14:useLocalDpi xmlns:a14="http://schemas.microsoft.com/office/drawing/2010/main" val="0"/>
              </a:ext>
            </a:extLst>
          </a:blip>
          <a:srcRect/>
          <a:stretch>
            <a:fillRect/>
          </a:stretch>
        </p:blipFill>
        <p:spPr>
          <a:xfrm>
            <a:off x="4710113" y="3251200"/>
            <a:ext cx="4284662" cy="3198813"/>
          </a:xfrm>
        </p:spPr>
      </p:pic>
      <p:pic>
        <p:nvPicPr>
          <p:cNvPr id="74756" name="图片 5" descr="校内平台选址V3.jpg"/>
          <p:cNvPicPr>
            <a:picLocks noChangeAspect="1"/>
          </p:cNvPicPr>
          <p:nvPr/>
        </p:nvPicPr>
        <p:blipFill>
          <a:blip r:embed="rId7" cstate="email">
            <a:extLst>
              <a:ext uri="{28A0092B-C50C-407E-A947-70E740481C1C}">
                <a14:useLocalDpi xmlns:a14="http://schemas.microsoft.com/office/drawing/2010/main" val="0"/>
              </a:ext>
            </a:extLst>
          </a:blip>
          <a:srcRect t="5457" b="2751"/>
          <a:stretch>
            <a:fillRect/>
          </a:stretch>
        </p:blipFill>
        <p:spPr bwMode="auto">
          <a:xfrm>
            <a:off x="449387" y="1772816"/>
            <a:ext cx="3474541" cy="4841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347864" y="2843644"/>
            <a:ext cx="1362252" cy="400110"/>
          </a:xfrm>
          <a:prstGeom prst="rect">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zh-CN" altLang="en-US" sz="2000" dirty="0">
                <a:ln w="12700">
                  <a:solidFill>
                    <a:schemeClr val="tx1"/>
                  </a:solidFill>
                </a:ln>
              </a:rPr>
              <a:t>路侧单元</a:t>
            </a:r>
          </a:p>
        </p:txBody>
      </p:sp>
      <p:cxnSp>
        <p:nvCxnSpPr>
          <p:cNvPr id="74758" name="直接箭头连接符 9"/>
          <p:cNvCxnSpPr>
            <a:cxnSpLocks noChangeShapeType="1"/>
            <a:stCxn id="8" idx="1"/>
          </p:cNvCxnSpPr>
          <p:nvPr/>
        </p:nvCxnSpPr>
        <p:spPr bwMode="auto">
          <a:xfrm flipH="1" flipV="1">
            <a:off x="2700338" y="2997200"/>
            <a:ext cx="647700" cy="46038"/>
          </a:xfrm>
          <a:prstGeom prst="straightConnector1">
            <a:avLst/>
          </a:prstGeom>
          <a:noFill/>
          <a:ln w="28575" algn="ctr">
            <a:solidFill>
              <a:srgbClr val="00FF00"/>
            </a:solidFill>
            <a:round/>
            <a:headEnd/>
            <a:tailEnd type="arrow" w="med" len="med"/>
          </a:ln>
        </p:spPr>
      </p:cxnSp>
      <p:cxnSp>
        <p:nvCxnSpPr>
          <p:cNvPr id="74759" name="直接箭头连接符 11"/>
          <p:cNvCxnSpPr>
            <a:cxnSpLocks noChangeShapeType="1"/>
            <a:stCxn id="8" idx="3"/>
          </p:cNvCxnSpPr>
          <p:nvPr/>
        </p:nvCxnSpPr>
        <p:spPr bwMode="auto">
          <a:xfrm>
            <a:off x="4710113" y="3043238"/>
            <a:ext cx="3533775" cy="2330450"/>
          </a:xfrm>
          <a:prstGeom prst="straightConnector1">
            <a:avLst/>
          </a:prstGeom>
          <a:noFill/>
          <a:ln w="28575" algn="ctr">
            <a:solidFill>
              <a:srgbClr val="00FF00"/>
            </a:solidFill>
            <a:round/>
            <a:headEnd/>
            <a:tailEnd type="arrow" w="med" len="med"/>
          </a:ln>
        </p:spPr>
      </p:cxnSp>
      <p:sp>
        <p:nvSpPr>
          <p:cNvPr id="15" name="TextBox 14"/>
          <p:cNvSpPr txBox="1"/>
          <p:nvPr/>
        </p:nvSpPr>
        <p:spPr>
          <a:xfrm>
            <a:off x="178944" y="4653136"/>
            <a:ext cx="1440728" cy="400110"/>
          </a:xfrm>
          <a:prstGeom prst="rect">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zh-CN" altLang="en-US" sz="2000" dirty="0">
                <a:ln w="12700">
                  <a:solidFill>
                    <a:schemeClr val="tx1"/>
                  </a:solidFill>
                </a:ln>
              </a:rPr>
              <a:t>监控中心</a:t>
            </a:r>
          </a:p>
        </p:txBody>
      </p:sp>
      <p:cxnSp>
        <p:nvCxnSpPr>
          <p:cNvPr id="74761" name="直接箭头连接符 17"/>
          <p:cNvCxnSpPr>
            <a:cxnSpLocks noChangeShapeType="1"/>
            <a:stCxn id="15" idx="2"/>
          </p:cNvCxnSpPr>
          <p:nvPr/>
        </p:nvCxnSpPr>
        <p:spPr bwMode="auto">
          <a:xfrm>
            <a:off x="898525" y="5053013"/>
            <a:ext cx="433388" cy="1400175"/>
          </a:xfrm>
          <a:prstGeom prst="straightConnector1">
            <a:avLst/>
          </a:prstGeom>
          <a:noFill/>
          <a:ln w="28575" algn="ctr">
            <a:solidFill>
              <a:srgbClr val="00FF00"/>
            </a:solidFill>
            <a:round/>
            <a:headEnd/>
            <a:tailEnd type="arrow" w="med" len="med"/>
          </a:ln>
        </p:spPr>
      </p:cxnSp>
      <p:sp>
        <p:nvSpPr>
          <p:cNvPr id="28" name="内容占位符 2"/>
          <p:cNvSpPr txBox="1">
            <a:spLocks/>
          </p:cNvSpPr>
          <p:nvPr/>
        </p:nvSpPr>
        <p:spPr bwMode="auto">
          <a:xfrm>
            <a:off x="4432300" y="1225550"/>
            <a:ext cx="4691063" cy="2089150"/>
          </a:xfrm>
          <a:prstGeom prst="rect">
            <a:avLst/>
          </a:prstGeom>
          <a:noFill/>
          <a:ln w="9525">
            <a:noFill/>
            <a:miter lim="800000"/>
            <a:headEnd/>
            <a:tailEnd/>
          </a:ln>
        </p:spPr>
        <p:txBody>
          <a:bodyPr/>
          <a:lstStyle/>
          <a:p>
            <a:pPr marL="342900" indent="-342900">
              <a:lnSpc>
                <a:spcPct val="120000"/>
              </a:lnSpc>
              <a:spcBef>
                <a:spcPct val="20000"/>
              </a:spcBef>
              <a:buClr>
                <a:schemeClr val="hlink"/>
              </a:buClr>
              <a:buSzPct val="120000"/>
              <a:buFont typeface="Wingdings" pitchFamily="2" charset="2"/>
              <a:buChar char="§"/>
              <a:defRPr/>
            </a:pPr>
            <a:r>
              <a:rPr kumimoji="0" lang="zh-CN" altLang="en-US" sz="2600" kern="0" dirty="0">
                <a:latin typeface="+mn-lt"/>
                <a:ea typeface="华文细黑" pitchFamily="2" charset="-122"/>
              </a:rPr>
              <a:t>主要功能</a:t>
            </a:r>
            <a:endParaRPr kumimoji="0" lang="en-US" altLang="zh-CN" sz="2600" kern="0" dirty="0">
              <a:latin typeface="+mn-lt"/>
              <a:ea typeface="华文细黑" pitchFamily="2" charset="-122"/>
            </a:endParaRPr>
          </a:p>
          <a:p>
            <a:pPr marL="742950" lvl="1" indent="-285750">
              <a:lnSpc>
                <a:spcPct val="120000"/>
              </a:lnSpc>
              <a:spcBef>
                <a:spcPct val="20000"/>
              </a:spcBef>
              <a:buClr>
                <a:schemeClr val="accent2"/>
              </a:buClr>
              <a:buSzPct val="60000"/>
              <a:buFont typeface="Wingdings" pitchFamily="2" charset="2"/>
              <a:buChar char="n"/>
              <a:defRPr/>
            </a:pPr>
            <a:r>
              <a:rPr kumimoji="0" lang="zh-CN" altLang="en-US" sz="2200" kern="0" dirty="0">
                <a:latin typeface="+mn-lt"/>
                <a:ea typeface="华文细黑" pitchFamily="2" charset="-122"/>
              </a:rPr>
              <a:t>基于车路协同的行车安全控制</a:t>
            </a:r>
            <a:endParaRPr kumimoji="0" lang="en-US" altLang="zh-CN" sz="2200" kern="0" dirty="0">
              <a:latin typeface="+mn-lt"/>
              <a:ea typeface="华文细黑" pitchFamily="2" charset="-122"/>
            </a:endParaRPr>
          </a:p>
          <a:p>
            <a:pPr marL="742950" lvl="1" indent="-285750">
              <a:lnSpc>
                <a:spcPct val="120000"/>
              </a:lnSpc>
              <a:spcBef>
                <a:spcPct val="20000"/>
              </a:spcBef>
              <a:buClr>
                <a:schemeClr val="accent2"/>
              </a:buClr>
              <a:buSzPct val="60000"/>
              <a:buFont typeface="Wingdings" pitchFamily="2" charset="2"/>
              <a:buChar char="n"/>
              <a:defRPr/>
            </a:pPr>
            <a:r>
              <a:rPr kumimoji="0" lang="zh-CN" altLang="en-US" sz="2200" kern="0" dirty="0">
                <a:latin typeface="+mn-lt"/>
                <a:ea typeface="华文细黑" pitchFamily="2" charset="-122"/>
              </a:rPr>
              <a:t>基于车路协同的交通信号控制</a:t>
            </a:r>
            <a:endParaRPr kumimoji="0" lang="en-US" altLang="zh-CN" sz="2200" kern="0" dirty="0">
              <a:latin typeface="+mn-lt"/>
              <a:ea typeface="华文细黑" pitchFamily="2" charset="-122"/>
            </a:endParaRPr>
          </a:p>
          <a:p>
            <a:pPr marL="742950" lvl="1" indent="-285750">
              <a:lnSpc>
                <a:spcPct val="120000"/>
              </a:lnSpc>
              <a:spcBef>
                <a:spcPct val="20000"/>
              </a:spcBef>
              <a:buClr>
                <a:schemeClr val="accent2"/>
              </a:buClr>
              <a:buSzPct val="60000"/>
              <a:buFont typeface="Wingdings" pitchFamily="2" charset="2"/>
              <a:buChar char="n"/>
              <a:defRPr/>
            </a:pPr>
            <a:r>
              <a:rPr kumimoji="0" lang="zh-CN" altLang="en-US" sz="2200" kern="0" dirty="0">
                <a:latin typeface="+mn-lt"/>
                <a:ea typeface="华文细黑" pitchFamily="2" charset="-122"/>
              </a:rPr>
              <a:t>车路协同下交通信息管理</a:t>
            </a:r>
          </a:p>
        </p:txBody>
      </p:sp>
      <p:sp>
        <p:nvSpPr>
          <p:cNvPr id="13" name="灯片编号占位符 12"/>
          <p:cNvSpPr>
            <a:spLocks noGrp="1"/>
          </p:cNvSpPr>
          <p:nvPr>
            <p:ph type="sldNum" sz="quarter" idx="11"/>
          </p:nvPr>
        </p:nvSpPr>
        <p:spPr/>
        <p:txBody>
          <a:bodyPr/>
          <a:lstStyle>
            <a:lvl1pPr>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r"/>
            <a:fld id="{FA605E5C-5149-4634-BB22-C39045BBD41F}" type="slidenum">
              <a:rPr lang="zh-CN" altLang="en-US" sz="1200">
                <a:latin typeface="Verdana" pitchFamily="34" charset="0"/>
                <a:ea typeface="Gulim" pitchFamily="34" charset="-127"/>
              </a:rPr>
              <a:pPr algn="r"/>
              <a:t>15</a:t>
            </a:fld>
            <a:endParaRPr lang="zh-CN" altLang="en-US" sz="1200">
              <a:latin typeface="Verdana" pitchFamily="34" charset="0"/>
              <a:ea typeface="Gulim" pitchFamily="34" charset="-127"/>
            </a:endParaRPr>
          </a:p>
        </p:txBody>
      </p:sp>
      <p:sp>
        <p:nvSpPr>
          <p:cNvPr id="12" name="内容占位符 4"/>
          <p:cNvSpPr txBox="1">
            <a:spLocks/>
          </p:cNvSpPr>
          <p:nvPr/>
        </p:nvSpPr>
        <p:spPr bwMode="auto">
          <a:xfrm>
            <a:off x="457201" y="1196752"/>
            <a:ext cx="5266928"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ct val="20000"/>
              </a:spcBef>
              <a:spcAft>
                <a:spcPct val="0"/>
              </a:spcAft>
              <a:buClr>
                <a:schemeClr val="hlink"/>
              </a:buClr>
              <a:buSzPct val="120000"/>
              <a:buFont typeface="Wingdings" pitchFamily="2" charset="2"/>
              <a:buChar char="§"/>
              <a:defRPr sz="2800">
                <a:solidFill>
                  <a:schemeClr val="tx1"/>
                </a:solidFill>
                <a:latin typeface="+mn-lt"/>
                <a:ea typeface="华文细黑" pitchFamily="2" charset="-122"/>
                <a:cs typeface="+mn-cs"/>
              </a:defRPr>
            </a:lvl1pPr>
            <a:lvl2pPr marL="742950" indent="-285750" algn="l" rtl="0" eaLnBrk="0" fontAlgn="base" hangingPunct="0">
              <a:lnSpc>
                <a:spcPct val="120000"/>
              </a:lnSpc>
              <a:spcBef>
                <a:spcPct val="20000"/>
              </a:spcBef>
              <a:spcAft>
                <a:spcPct val="0"/>
              </a:spcAft>
              <a:buClr>
                <a:schemeClr val="accent2"/>
              </a:buClr>
              <a:buSzPct val="60000"/>
              <a:buFont typeface="Wingdings" pitchFamily="2" charset="2"/>
              <a:buChar char="n"/>
              <a:defRPr sz="2400">
                <a:solidFill>
                  <a:schemeClr val="tx1"/>
                </a:solidFill>
                <a:latin typeface="+mn-lt"/>
                <a:ea typeface="华文细黑" pitchFamily="2" charset="-122"/>
              </a:defRPr>
            </a:lvl2pPr>
            <a:lvl3pPr marL="1143000" indent="-228600" algn="l" rtl="0" eaLnBrk="0" fontAlgn="base" hangingPunct="0">
              <a:lnSpc>
                <a:spcPct val="120000"/>
              </a:lnSpc>
              <a:spcBef>
                <a:spcPct val="20000"/>
              </a:spcBef>
              <a:spcAft>
                <a:spcPct val="0"/>
              </a:spcAft>
              <a:buClr>
                <a:schemeClr val="hlink"/>
              </a:buClr>
              <a:buSzPct val="60000"/>
              <a:buFont typeface="Wingdings" pitchFamily="2" charset="2"/>
              <a:buChar char="n"/>
              <a:defRPr sz="2400">
                <a:solidFill>
                  <a:schemeClr val="tx1"/>
                </a:solidFill>
                <a:latin typeface="+mn-lt"/>
                <a:ea typeface="华文细黑" pitchFamily="2" charset="-122"/>
              </a:defRPr>
            </a:lvl3pPr>
            <a:lvl4pPr marL="1600200" indent="-228600" algn="l" rtl="0" eaLnBrk="0" fontAlgn="base" hangingPunct="0">
              <a:lnSpc>
                <a:spcPct val="120000"/>
              </a:lnSpc>
              <a:spcBef>
                <a:spcPct val="20000"/>
              </a:spcBef>
              <a:spcAft>
                <a:spcPct val="0"/>
              </a:spcAft>
              <a:buClr>
                <a:schemeClr val="tx1"/>
              </a:buClr>
              <a:buSzPct val="60000"/>
              <a:buFont typeface="Wingdings" pitchFamily="2" charset="2"/>
              <a:buChar char="n"/>
              <a:defRPr sz="2000">
                <a:solidFill>
                  <a:schemeClr val="tx1"/>
                </a:solidFill>
                <a:latin typeface="+mn-lt"/>
                <a:ea typeface="华文细黑" pitchFamily="2" charset="-122"/>
              </a:defRPr>
            </a:lvl4pPr>
            <a:lvl5pPr marL="2057400" indent="-228600" algn="l" rtl="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mn-lt"/>
                <a:ea typeface="华文细黑" pitchFamily="2" charset="-122"/>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eaLnBrk="1" hangingPunct="1">
              <a:buNone/>
            </a:pPr>
            <a:r>
              <a:rPr lang="zh-CN" altLang="en-US" sz="2400" b="1" dirty="0">
                <a:latin typeface="微软雅黑" panose="020B0503020204020204" pitchFamily="34" charset="-122"/>
                <a:ea typeface="微软雅黑" panose="020B0503020204020204" pitchFamily="34" charset="-122"/>
              </a:rPr>
              <a:t>校内车路协同实验平台</a:t>
            </a:r>
          </a:p>
        </p:txBody>
      </p:sp>
    </p:spTree>
    <p:extLst>
      <p:ext uri="{BB962C8B-B14F-4D97-AF65-F5344CB8AC3E}">
        <p14:creationId xmlns:p14="http://schemas.microsoft.com/office/powerpoint/2010/main" val="2890136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p:cNvGrpSpPr>
            <a:grpSpLocks/>
          </p:cNvGrpSpPr>
          <p:nvPr/>
        </p:nvGrpSpPr>
        <p:grpSpPr bwMode="auto">
          <a:xfrm>
            <a:off x="0" y="-133350"/>
            <a:ext cx="9148763" cy="7000875"/>
            <a:chOff x="0" y="-84"/>
            <a:chExt cx="5763" cy="4410"/>
          </a:xfrm>
        </p:grpSpPr>
        <p:pic>
          <p:nvPicPr>
            <p:cNvPr id="8" name="Picture 3" descr="截图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8"/>
            <p:cNvPicPr>
              <a:picLocks noChangeAspect="1" noChangeArrowheads="1"/>
            </p:cNvPicPr>
            <p:nvPr/>
          </p:nvPicPr>
          <p:blipFill>
            <a:blip r:embed="rId6"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片 9"/>
            <p:cNvPicPr>
              <a:picLocks noChangeAspect="1" noChangeArrowheads="1"/>
            </p:cNvPicPr>
            <p:nvPr/>
          </p:nvPicPr>
          <p:blipFill>
            <a:blip r:embed="rId7"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75778" name="Rectangle 2"/>
          <p:cNvSpPr>
            <a:spLocks noGrp="1" noChangeArrowheads="1"/>
          </p:cNvSpPr>
          <p:nvPr>
            <p:ph type="title"/>
          </p:nvPr>
        </p:nvSpPr>
        <p:spPr>
          <a:xfrm>
            <a:off x="457200" y="413792"/>
            <a:ext cx="8229600" cy="1143000"/>
          </a:xfrm>
        </p:spPr>
        <p:txBody>
          <a:bodyPr/>
          <a:lstStyle/>
          <a:p>
            <a:pPr eaLnBrk="1" hangingPunct="1"/>
            <a:r>
              <a:rPr lang="zh-CN" altLang="en-US" sz="3600" dirty="0" smtClean="0"/>
              <a:t>中心概况－实验条件</a:t>
            </a:r>
            <a:endParaRPr lang="zh-CN" altLang="en-US" sz="3600" dirty="0" smtClean="0">
              <a:latin typeface="楷体_GB2312" pitchFamily="49" charset="-122"/>
              <a:ea typeface="楷体_GB2312" pitchFamily="49" charset="-122"/>
            </a:endParaRPr>
          </a:p>
        </p:txBody>
      </p:sp>
      <p:sp>
        <p:nvSpPr>
          <p:cNvPr id="75779" name="Rectangle 3"/>
          <p:cNvSpPr>
            <a:spLocks noGrp="1" noChangeArrowheads="1"/>
          </p:cNvSpPr>
          <p:nvPr>
            <p:ph idx="1"/>
          </p:nvPr>
        </p:nvSpPr>
        <p:spPr>
          <a:xfrm>
            <a:off x="468313" y="1340768"/>
            <a:ext cx="8229600" cy="965200"/>
          </a:xfrm>
        </p:spPr>
        <p:txBody>
          <a:bodyPr/>
          <a:lstStyle/>
          <a:p>
            <a:pPr marL="0" lvl="1" indent="0" eaLnBrk="1" hangingPunct="1">
              <a:buClr>
                <a:schemeClr val="hlink"/>
              </a:buClr>
              <a:buSzPct val="120000"/>
              <a:buNone/>
            </a:pPr>
            <a:r>
              <a:rPr kumimoji="1" lang="zh-CN" altLang="en-US" b="1" kern="1200" dirty="0">
                <a:latin typeface="微软雅黑" panose="020B0503020204020204" pitchFamily="34" charset="-122"/>
                <a:ea typeface="微软雅黑" panose="020B0503020204020204" pitchFamily="34" charset="-122"/>
                <a:cs typeface="+mn-cs"/>
              </a:rPr>
              <a:t>道路交通系统实物仿真</a:t>
            </a:r>
            <a:r>
              <a:rPr kumimoji="1" lang="zh-CN" altLang="en-US" b="1" kern="1200" dirty="0" smtClean="0">
                <a:latin typeface="微软雅黑" panose="020B0503020204020204" pitchFamily="34" charset="-122"/>
                <a:ea typeface="微软雅黑" panose="020B0503020204020204" pitchFamily="34" charset="-122"/>
                <a:cs typeface="+mn-cs"/>
              </a:rPr>
              <a:t>平台 </a:t>
            </a:r>
            <a:endParaRPr kumimoji="1" lang="en-US" altLang="zh-CN" b="1" kern="1200" dirty="0">
              <a:latin typeface="微软雅黑" panose="020B0503020204020204" pitchFamily="34" charset="-122"/>
              <a:ea typeface="微软雅黑" panose="020B0503020204020204" pitchFamily="34" charset="-122"/>
              <a:cs typeface="+mn-cs"/>
            </a:endParaRPr>
          </a:p>
          <a:p>
            <a:pPr marL="349250" lvl="1" indent="-342900" eaLnBrk="1" hangingPunct="1">
              <a:buClr>
                <a:srgbClr val="2C0EE2"/>
              </a:buClr>
              <a:buSzPct val="80000"/>
            </a:pPr>
            <a:r>
              <a:rPr lang="zh-CN" altLang="en-US" dirty="0" smtClean="0">
                <a:latin typeface="黑体" pitchFamily="49" charset="-122"/>
                <a:ea typeface="黑体" pitchFamily="49" charset="-122"/>
              </a:rPr>
              <a:t>用于</a:t>
            </a:r>
            <a:r>
              <a:rPr lang="zh-CN" altLang="en-US" dirty="0" smtClean="0">
                <a:solidFill>
                  <a:srgbClr val="FF0000"/>
                </a:solidFill>
                <a:latin typeface="黑体" pitchFamily="49" charset="-122"/>
                <a:ea typeface="黑体" pitchFamily="49" charset="-122"/>
              </a:rPr>
              <a:t>交通监控、交通信息采集与发布、车路通信、自动驾驶</a:t>
            </a:r>
            <a:r>
              <a:rPr lang="zh-CN" altLang="en-US" dirty="0" smtClean="0">
                <a:latin typeface="黑体" pitchFamily="49" charset="-122"/>
                <a:ea typeface="黑体" pitchFamily="49" charset="-122"/>
              </a:rPr>
              <a:t>等方面的科研和教学实验。</a:t>
            </a:r>
          </a:p>
        </p:txBody>
      </p:sp>
      <p:pic>
        <p:nvPicPr>
          <p:cNvPr id="75780" name="Picture 4" descr="照片 00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750" y="2997200"/>
            <a:ext cx="4176713" cy="280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十楼模型小车.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4859338" y="2997200"/>
            <a:ext cx="3743325"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0805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p:cNvGrpSpPr>
            <a:grpSpLocks/>
          </p:cNvGrpSpPr>
          <p:nvPr/>
        </p:nvGrpSpPr>
        <p:grpSpPr bwMode="auto">
          <a:xfrm>
            <a:off x="0" y="-133350"/>
            <a:ext cx="9148763" cy="7000875"/>
            <a:chOff x="0" y="-84"/>
            <a:chExt cx="5763" cy="4410"/>
          </a:xfrm>
        </p:grpSpPr>
        <p:pic>
          <p:nvPicPr>
            <p:cNvPr id="8"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76802" name="标题 1"/>
          <p:cNvSpPr>
            <a:spLocks noGrp="1"/>
          </p:cNvSpPr>
          <p:nvPr>
            <p:ph type="title"/>
          </p:nvPr>
        </p:nvSpPr>
        <p:spPr>
          <a:xfrm>
            <a:off x="611560" y="404664"/>
            <a:ext cx="8229600" cy="1143000"/>
          </a:xfrm>
        </p:spPr>
        <p:txBody>
          <a:bodyPr/>
          <a:lstStyle/>
          <a:p>
            <a:pPr eaLnBrk="1" hangingPunct="1"/>
            <a:r>
              <a:rPr lang="zh-CN" altLang="en-US" dirty="0"/>
              <a:t>中心概况－实验</a:t>
            </a:r>
            <a:r>
              <a:rPr lang="zh-CN" altLang="en-US" dirty="0" smtClean="0"/>
              <a:t>条件</a:t>
            </a:r>
          </a:p>
        </p:txBody>
      </p:sp>
      <p:sp>
        <p:nvSpPr>
          <p:cNvPr id="76803" name="内容占位符 4"/>
          <p:cNvSpPr>
            <a:spLocks noGrp="1"/>
          </p:cNvSpPr>
          <p:nvPr>
            <p:ph idx="1"/>
          </p:nvPr>
        </p:nvSpPr>
        <p:spPr>
          <a:xfrm>
            <a:off x="395536" y="1340768"/>
            <a:ext cx="8229600" cy="4525963"/>
          </a:xfrm>
        </p:spPr>
        <p:txBody>
          <a:bodyPr/>
          <a:lstStyle/>
          <a:p>
            <a:r>
              <a:rPr kumimoji="1" lang="zh-CN" altLang="en-US" sz="2400" b="1" kern="1200" dirty="0">
                <a:latin typeface="微软雅黑" panose="020B0503020204020204" pitchFamily="34" charset="-122"/>
                <a:ea typeface="微软雅黑" panose="020B0503020204020204" pitchFamily="34" charset="-122"/>
              </a:rPr>
              <a:t>水上交通流检测平台 </a:t>
            </a:r>
          </a:p>
        </p:txBody>
      </p:sp>
      <p:sp>
        <p:nvSpPr>
          <p:cNvPr id="7680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lnSpc>
                <a:spcPct val="120000"/>
              </a:lnSpc>
              <a:spcBef>
                <a:spcPct val="20000"/>
              </a:spcBef>
              <a:buClr>
                <a:schemeClr val="hlink"/>
              </a:buClr>
              <a:buSzPct val="120000"/>
              <a:buFont typeface="Wingdings" pitchFamily="2" charset="2"/>
              <a:buChar char="§"/>
              <a:defRPr sz="2800">
                <a:solidFill>
                  <a:schemeClr val="tx1"/>
                </a:solidFill>
                <a:latin typeface="Verdana" pitchFamily="34" charset="0"/>
                <a:ea typeface="华文细黑" pitchFamily="2" charset="-122"/>
              </a:defRPr>
            </a:lvl1pPr>
            <a:lvl2pPr marL="742950" indent="-285750">
              <a:lnSpc>
                <a:spcPct val="120000"/>
              </a:lnSpc>
              <a:spcBef>
                <a:spcPct val="20000"/>
              </a:spcBef>
              <a:buClr>
                <a:schemeClr val="accent2"/>
              </a:buClr>
              <a:buSzPct val="60000"/>
              <a:buFont typeface="Wingdings" pitchFamily="2" charset="2"/>
              <a:buChar char="n"/>
              <a:defRPr sz="2400">
                <a:solidFill>
                  <a:schemeClr val="tx1"/>
                </a:solidFill>
                <a:latin typeface="Verdana" pitchFamily="34" charset="0"/>
                <a:ea typeface="华文细黑" pitchFamily="2" charset="-122"/>
              </a:defRPr>
            </a:lvl2pPr>
            <a:lvl3pPr marL="1143000" indent="-228600">
              <a:lnSpc>
                <a:spcPct val="120000"/>
              </a:lnSpc>
              <a:spcBef>
                <a:spcPct val="20000"/>
              </a:spcBef>
              <a:buClr>
                <a:schemeClr val="hlink"/>
              </a:buClr>
              <a:buSzPct val="60000"/>
              <a:buFont typeface="Wingdings" pitchFamily="2" charset="2"/>
              <a:buChar char="n"/>
              <a:defRPr sz="2400">
                <a:solidFill>
                  <a:schemeClr val="tx1"/>
                </a:solidFill>
                <a:latin typeface="Verdana" pitchFamily="34" charset="0"/>
                <a:ea typeface="华文细黑" pitchFamily="2" charset="-122"/>
              </a:defRPr>
            </a:lvl3pPr>
            <a:lvl4pPr marL="1600200" indent="-228600">
              <a:lnSpc>
                <a:spcPct val="120000"/>
              </a:lnSpc>
              <a:spcBef>
                <a:spcPct val="20000"/>
              </a:spcBef>
              <a:buClr>
                <a:schemeClr val="tx1"/>
              </a:buClr>
              <a:buSzPct val="60000"/>
              <a:buFont typeface="Wingdings" pitchFamily="2" charset="2"/>
              <a:buChar char="n"/>
              <a:defRPr sz="2000">
                <a:solidFill>
                  <a:schemeClr val="tx1"/>
                </a:solidFill>
                <a:latin typeface="Verdana" pitchFamily="34" charset="0"/>
                <a:ea typeface="华文细黑" pitchFamily="2" charset="-122"/>
              </a:defRPr>
            </a:lvl4pPr>
            <a:lvl5pPr marL="2057400" indent="-228600">
              <a:lnSpc>
                <a:spcPct val="120000"/>
              </a:lnSpc>
              <a:spcBef>
                <a:spcPct val="20000"/>
              </a:spcBef>
              <a:buClr>
                <a:schemeClr val="hlink"/>
              </a:buClr>
              <a:buSzPct val="60000"/>
              <a:buFont typeface="Wingdings" pitchFamily="2" charset="2"/>
              <a:buChar char="n"/>
              <a:defRPr sz="2000">
                <a:solidFill>
                  <a:schemeClr val="tx1"/>
                </a:solidFill>
                <a:latin typeface="Verdana" pitchFamily="34" charset="0"/>
                <a:ea typeface="华文细黑" pitchFamily="2" charset="-122"/>
              </a:defRPr>
            </a:lvl5pPr>
            <a:lvl6pPr marL="25146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6pPr>
            <a:lvl7pPr marL="29718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7pPr>
            <a:lvl8pPr marL="34290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8pPr>
            <a:lvl9pPr marL="3886200" indent="-228600" eaLnBrk="0" fontAlgn="base" hangingPunct="0">
              <a:lnSpc>
                <a:spcPct val="120000"/>
              </a:lnSpc>
              <a:spcBef>
                <a:spcPct val="20000"/>
              </a:spcBef>
              <a:spcAft>
                <a:spcPct val="0"/>
              </a:spcAft>
              <a:buClr>
                <a:schemeClr val="hlink"/>
              </a:buClr>
              <a:buSzPct val="60000"/>
              <a:buFont typeface="Wingdings" pitchFamily="2" charset="2"/>
              <a:buChar char="n"/>
              <a:defRPr sz="2000">
                <a:solidFill>
                  <a:schemeClr val="tx1"/>
                </a:solidFill>
                <a:latin typeface="Verdana" pitchFamily="34" charset="0"/>
                <a:ea typeface="华文细黑" pitchFamily="2" charset="-122"/>
              </a:defRPr>
            </a:lvl9pPr>
          </a:lstStyle>
          <a:p>
            <a:pPr eaLnBrk="1" hangingPunct="1">
              <a:lnSpc>
                <a:spcPct val="100000"/>
              </a:lnSpc>
              <a:spcBef>
                <a:spcPct val="0"/>
              </a:spcBef>
              <a:buClrTx/>
              <a:buSzTx/>
              <a:buFontTx/>
              <a:buNone/>
            </a:pPr>
            <a:endParaRPr lang="zh-CN" altLang="en-US" sz="2400">
              <a:latin typeface="Times New Roman" pitchFamily="18" charset="0"/>
              <a:ea typeface="宋体" pitchFamily="2" charset="-122"/>
            </a:endParaRPr>
          </a:p>
        </p:txBody>
      </p:sp>
      <p:pic>
        <p:nvPicPr>
          <p:cNvPr id="7680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660" y="1956371"/>
            <a:ext cx="8075612" cy="489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内容占位符 2"/>
          <p:cNvSpPr txBox="1">
            <a:spLocks/>
          </p:cNvSpPr>
          <p:nvPr/>
        </p:nvSpPr>
        <p:spPr bwMode="auto">
          <a:xfrm>
            <a:off x="4280110" y="1366731"/>
            <a:ext cx="4691063" cy="687611"/>
          </a:xfrm>
          <a:prstGeom prst="rect">
            <a:avLst/>
          </a:prstGeom>
          <a:noFill/>
          <a:ln w="9525">
            <a:noFill/>
            <a:miter lim="800000"/>
            <a:headEnd/>
            <a:tailEnd/>
          </a:ln>
        </p:spPr>
        <p:txBody>
          <a:bodyPr/>
          <a:lstStyle/>
          <a:p>
            <a:pPr marL="342900" indent="-342900">
              <a:lnSpc>
                <a:spcPct val="120000"/>
              </a:lnSpc>
              <a:spcBef>
                <a:spcPct val="20000"/>
              </a:spcBef>
              <a:buClr>
                <a:schemeClr val="hlink"/>
              </a:buClr>
              <a:buSzPct val="120000"/>
              <a:buFont typeface="Wingdings" pitchFamily="2" charset="2"/>
              <a:buChar char="§"/>
              <a:defRPr/>
            </a:pPr>
            <a:r>
              <a:rPr kumimoji="0" lang="zh-CN" altLang="en-US" sz="2600" kern="0" dirty="0" smtClean="0">
                <a:latin typeface="+mn-lt"/>
                <a:ea typeface="华文细黑" pitchFamily="2" charset="-122"/>
              </a:rPr>
              <a:t>主要功能：全方位检测船舶</a:t>
            </a:r>
            <a:endParaRPr kumimoji="0" lang="zh-CN" altLang="en-US" sz="2200" kern="0" dirty="0">
              <a:latin typeface="+mn-lt"/>
              <a:ea typeface="华文细黑" pitchFamily="2" charset="-122"/>
            </a:endParaRPr>
          </a:p>
        </p:txBody>
      </p:sp>
    </p:spTree>
    <p:extLst>
      <p:ext uri="{BB962C8B-B14F-4D97-AF65-F5344CB8AC3E}">
        <p14:creationId xmlns:p14="http://schemas.microsoft.com/office/powerpoint/2010/main" val="2800712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2"/>
          <p:cNvGrpSpPr>
            <a:grpSpLocks/>
          </p:cNvGrpSpPr>
          <p:nvPr/>
        </p:nvGrpSpPr>
        <p:grpSpPr bwMode="auto">
          <a:xfrm>
            <a:off x="0" y="-133350"/>
            <a:ext cx="9148763" cy="7000875"/>
            <a:chOff x="0" y="-84"/>
            <a:chExt cx="5763" cy="4410"/>
          </a:xfrm>
        </p:grpSpPr>
        <p:pic>
          <p:nvPicPr>
            <p:cNvPr id="17"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2" name="标题 1"/>
          <p:cNvSpPr>
            <a:spLocks noGrp="1"/>
          </p:cNvSpPr>
          <p:nvPr>
            <p:ph type="title"/>
          </p:nvPr>
        </p:nvSpPr>
        <p:spPr>
          <a:xfrm>
            <a:off x="457200" y="413792"/>
            <a:ext cx="8229600" cy="1143000"/>
          </a:xfrm>
        </p:spPr>
        <p:txBody>
          <a:bodyPr>
            <a:normAutofit/>
          </a:bodyPr>
          <a:lstStyle/>
          <a:p>
            <a:r>
              <a:rPr lang="zh-CN" altLang="en-US" sz="3600" dirty="0"/>
              <a:t>中心概况－实验条件</a:t>
            </a:r>
            <a:endParaRPr lang="zh-CN" altLang="en-US" sz="3600" dirty="0">
              <a:effectLst/>
            </a:endParaRPr>
          </a:p>
        </p:txBody>
      </p:sp>
      <p:sp>
        <p:nvSpPr>
          <p:cNvPr id="3" name="内容占位符 2"/>
          <p:cNvSpPr>
            <a:spLocks noGrp="1"/>
          </p:cNvSpPr>
          <p:nvPr>
            <p:ph idx="1"/>
          </p:nvPr>
        </p:nvSpPr>
        <p:spPr>
          <a:xfrm>
            <a:off x="395536" y="1340768"/>
            <a:ext cx="8229600" cy="4525963"/>
          </a:xfrm>
        </p:spPr>
        <p:txBody>
          <a:bodyPr/>
          <a:lstStyle/>
          <a:p>
            <a:r>
              <a:rPr kumimoji="1" lang="zh-CN" altLang="en-US" sz="2400" b="1" kern="1200" dirty="0">
                <a:latin typeface="微软雅黑" panose="020B0503020204020204" pitchFamily="34" charset="-122"/>
                <a:ea typeface="微软雅黑" panose="020B0503020204020204" pitchFamily="34" charset="-122"/>
              </a:rPr>
              <a:t>水运系统仿真与应急演练测试平台</a:t>
            </a:r>
          </a:p>
          <a:p>
            <a:endParaRPr lang="zh-CN" altLang="en-US" dirty="0"/>
          </a:p>
        </p:txBody>
      </p:sp>
      <p:grpSp>
        <p:nvGrpSpPr>
          <p:cNvPr id="4" name="组合 40"/>
          <p:cNvGrpSpPr/>
          <p:nvPr/>
        </p:nvGrpSpPr>
        <p:grpSpPr>
          <a:xfrm>
            <a:off x="357158" y="2200279"/>
            <a:ext cx="8358246" cy="785818"/>
            <a:chOff x="357158" y="1571612"/>
            <a:chExt cx="8358246" cy="785818"/>
          </a:xfrm>
        </p:grpSpPr>
        <p:sp>
          <p:nvSpPr>
            <p:cNvPr id="27" name="圆角矩形 26"/>
            <p:cNvSpPr/>
            <p:nvPr/>
          </p:nvSpPr>
          <p:spPr>
            <a:xfrm>
              <a:off x="357158" y="1571612"/>
              <a:ext cx="8358246" cy="7858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p>
          </p:txBody>
        </p:sp>
        <p:sp>
          <p:nvSpPr>
            <p:cNvPr id="28" name="矩形 27"/>
            <p:cNvSpPr/>
            <p:nvPr/>
          </p:nvSpPr>
          <p:spPr>
            <a:xfrm>
              <a:off x="500034" y="1743006"/>
              <a:ext cx="853119" cy="369332"/>
            </a:xfrm>
            <a:prstGeom prst="rect">
              <a:avLst/>
            </a:prstGeom>
          </p:spPr>
          <p:txBody>
            <a:bodyPr wrap="none">
              <a:spAutoFit/>
            </a:bodyPr>
            <a:lstStyle/>
            <a:p>
              <a:r>
                <a:rPr lang="zh-CN" altLang="en-US" sz="1800" b="1" dirty="0" smtClean="0">
                  <a:solidFill>
                    <a:schemeClr val="bg1"/>
                  </a:solidFill>
                  <a:effectLst>
                    <a:outerShdw blurRad="38100" dist="38100" dir="2700000" algn="tl" rotWithShape="0">
                      <a:prstClr val="black">
                        <a:alpha val="71000"/>
                      </a:prstClr>
                    </a:outerShdw>
                  </a:effectLst>
                  <a:latin typeface="微软雅黑" pitchFamily="34" charset="-122"/>
                  <a:ea typeface="微软雅黑" pitchFamily="34" charset="-122"/>
                </a:rPr>
                <a:t>组   成</a:t>
              </a:r>
              <a:endParaRPr lang="zh-CN" altLang="en-US" sz="1800" b="1" dirty="0">
                <a:solidFill>
                  <a:schemeClr val="bg1"/>
                </a:solidFill>
                <a:effectLst>
                  <a:outerShdw blurRad="38100" dist="38100" dir="2700000" algn="tl" rotWithShape="0">
                    <a:prstClr val="black">
                      <a:alpha val="71000"/>
                    </a:prstClr>
                  </a:outerShdw>
                </a:effectLst>
                <a:latin typeface="微软雅黑" pitchFamily="34" charset="-122"/>
                <a:ea typeface="微软雅黑" pitchFamily="34" charset="-122"/>
              </a:endParaRPr>
            </a:p>
          </p:txBody>
        </p:sp>
        <p:sp>
          <p:nvSpPr>
            <p:cNvPr id="29" name="圆角矩形 28"/>
            <p:cNvSpPr/>
            <p:nvPr/>
          </p:nvSpPr>
          <p:spPr>
            <a:xfrm>
              <a:off x="1500166" y="1607330"/>
              <a:ext cx="7143800" cy="6786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2" name="矩形 31"/>
            <p:cNvSpPr/>
            <p:nvPr/>
          </p:nvSpPr>
          <p:spPr>
            <a:xfrm>
              <a:off x="1500166" y="1630908"/>
              <a:ext cx="7072362" cy="707886"/>
            </a:xfrm>
            <a:prstGeom prst="rect">
              <a:avLst/>
            </a:prstGeom>
          </p:spPr>
          <p:txBody>
            <a:bodyPr wrap="square">
              <a:spAutoFit/>
            </a:bodyPr>
            <a:lstStyle/>
            <a:p>
              <a:r>
                <a:rPr lang="zh-CN" altLang="en-US" sz="2000" b="1" dirty="0" smtClean="0">
                  <a:solidFill>
                    <a:srgbClr val="0E2C3E"/>
                  </a:solidFill>
                  <a:latin typeface="微软雅黑" pitchFamily="34" charset="-122"/>
                  <a:ea typeface="微软雅黑" pitchFamily="34" charset="-122"/>
                </a:rPr>
                <a:t>海事应急指挥模拟、海事环境模拟、船舶交通模拟和海事事件动态生成等子系统</a:t>
              </a:r>
            </a:p>
          </p:txBody>
        </p:sp>
      </p:grpSp>
      <p:grpSp>
        <p:nvGrpSpPr>
          <p:cNvPr id="5" name="组合 40"/>
          <p:cNvGrpSpPr/>
          <p:nvPr/>
        </p:nvGrpSpPr>
        <p:grpSpPr>
          <a:xfrm>
            <a:off x="357158" y="3128973"/>
            <a:ext cx="8358246" cy="1285884"/>
            <a:chOff x="357158" y="1571613"/>
            <a:chExt cx="8358246" cy="529482"/>
          </a:xfrm>
        </p:grpSpPr>
        <p:sp>
          <p:nvSpPr>
            <p:cNvPr id="34" name="圆角矩形 33"/>
            <p:cNvSpPr/>
            <p:nvPr/>
          </p:nvSpPr>
          <p:spPr>
            <a:xfrm>
              <a:off x="357158" y="1571613"/>
              <a:ext cx="8358246" cy="52948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p>
          </p:txBody>
        </p:sp>
        <p:sp>
          <p:nvSpPr>
            <p:cNvPr id="35" name="矩形 34"/>
            <p:cNvSpPr/>
            <p:nvPr/>
          </p:nvSpPr>
          <p:spPr>
            <a:xfrm>
              <a:off x="500034" y="1730434"/>
              <a:ext cx="928459" cy="152078"/>
            </a:xfrm>
            <a:prstGeom prst="rect">
              <a:avLst/>
            </a:prstGeom>
          </p:spPr>
          <p:txBody>
            <a:bodyPr wrap="square">
              <a:spAutoFit/>
            </a:bodyPr>
            <a:lstStyle/>
            <a:p>
              <a:r>
                <a:rPr lang="zh-CN" altLang="en-US" sz="1800" b="1" dirty="0" smtClean="0">
                  <a:solidFill>
                    <a:schemeClr val="bg1"/>
                  </a:solidFill>
                  <a:effectLst>
                    <a:outerShdw blurRad="38100" dist="38100" dir="2700000" algn="tl" rotWithShape="0">
                      <a:prstClr val="black">
                        <a:alpha val="71000"/>
                      </a:prstClr>
                    </a:outerShdw>
                  </a:effectLst>
                  <a:latin typeface="微软雅黑" pitchFamily="34" charset="-122"/>
                  <a:ea typeface="微软雅黑" pitchFamily="34" charset="-122"/>
                </a:rPr>
                <a:t>功   能</a:t>
              </a:r>
              <a:endParaRPr lang="zh-CN" altLang="en-US" sz="1800" b="1" dirty="0">
                <a:solidFill>
                  <a:schemeClr val="bg1"/>
                </a:solidFill>
                <a:effectLst>
                  <a:outerShdw blurRad="38100" dist="38100" dir="2700000" algn="tl" rotWithShape="0">
                    <a:prstClr val="black">
                      <a:alpha val="71000"/>
                    </a:prstClr>
                  </a:outerShdw>
                </a:effectLst>
                <a:latin typeface="微软雅黑" pitchFamily="34" charset="-122"/>
                <a:ea typeface="微软雅黑" pitchFamily="34" charset="-122"/>
              </a:endParaRPr>
            </a:p>
          </p:txBody>
        </p:sp>
        <p:sp>
          <p:nvSpPr>
            <p:cNvPr id="36" name="圆角矩形 35"/>
            <p:cNvSpPr/>
            <p:nvPr/>
          </p:nvSpPr>
          <p:spPr>
            <a:xfrm>
              <a:off x="1500166" y="1584220"/>
              <a:ext cx="7143800" cy="4874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41" name="矩形 40"/>
            <p:cNvSpPr/>
            <p:nvPr/>
          </p:nvSpPr>
          <p:spPr>
            <a:xfrm>
              <a:off x="1571604" y="1577426"/>
              <a:ext cx="5572164" cy="513263"/>
            </a:xfrm>
            <a:prstGeom prst="rect">
              <a:avLst/>
            </a:prstGeom>
          </p:spPr>
          <p:txBody>
            <a:bodyPr wrap="square">
              <a:spAutoFit/>
            </a:bodyPr>
            <a:lstStyle/>
            <a:p>
              <a:pPr indent="-288000">
                <a:lnSpc>
                  <a:spcPts val="3000"/>
                </a:lnSpc>
                <a:buBlip>
                  <a:blip r:embed="rId6"/>
                </a:buBlip>
                <a:tabLst>
                  <a:tab pos="180000" algn="l"/>
                </a:tabLst>
              </a:pPr>
              <a:r>
                <a:rPr lang="zh-CN" altLang="en-US" sz="2000" b="1" dirty="0" smtClean="0">
                  <a:solidFill>
                    <a:srgbClr val="0E2C3E"/>
                  </a:solidFill>
                  <a:latin typeface="微软雅黑" pitchFamily="34" charset="-122"/>
                  <a:ea typeface="微软雅黑" pitchFamily="34" charset="-122"/>
                </a:rPr>
                <a:t>水路交通安全事件生成方法测试</a:t>
              </a:r>
            </a:p>
            <a:p>
              <a:pPr indent="-288000">
                <a:lnSpc>
                  <a:spcPts val="3000"/>
                </a:lnSpc>
                <a:buBlip>
                  <a:blip r:embed="rId6"/>
                </a:buBlip>
                <a:tabLst>
                  <a:tab pos="180000" algn="l"/>
                </a:tabLst>
              </a:pPr>
              <a:r>
                <a:rPr lang="zh-CN" altLang="en-US" sz="2000" b="1" dirty="0" smtClean="0">
                  <a:solidFill>
                    <a:srgbClr val="0E2C3E"/>
                  </a:solidFill>
                  <a:latin typeface="微软雅黑" pitchFamily="34" charset="-122"/>
                  <a:ea typeface="微软雅黑" pitchFamily="34" charset="-122"/>
                </a:rPr>
                <a:t>应急互动处置和演练过程研究</a:t>
              </a:r>
            </a:p>
            <a:p>
              <a:pPr indent="-288000">
                <a:lnSpc>
                  <a:spcPts val="3000"/>
                </a:lnSpc>
                <a:buBlip>
                  <a:blip r:embed="rId6"/>
                </a:buBlip>
                <a:tabLst>
                  <a:tab pos="180000" algn="l"/>
                </a:tabLst>
              </a:pPr>
              <a:r>
                <a:rPr lang="zh-CN" altLang="en-US" sz="2000" b="1" dirty="0" smtClean="0">
                  <a:solidFill>
                    <a:srgbClr val="0E2C3E"/>
                  </a:solidFill>
                  <a:latin typeface="微软雅黑" pitchFamily="34" charset="-122"/>
                  <a:ea typeface="微软雅黑" pitchFamily="34" charset="-122"/>
                </a:rPr>
                <a:t>复杂现场救援训练研究</a:t>
              </a:r>
            </a:p>
          </p:txBody>
        </p:sp>
      </p:grpSp>
      <p:pic>
        <p:nvPicPr>
          <p:cNvPr id="21" name="Picture 4"/>
          <p:cNvPicPr>
            <a:picLocks noChangeAspect="1" noChangeArrowheads="1"/>
          </p:cNvPicPr>
          <p:nvPr/>
        </p:nvPicPr>
        <p:blipFill>
          <a:blip r:embed="rId7" cstate="print"/>
          <a:srcRect/>
          <a:stretch>
            <a:fillRect/>
          </a:stretch>
        </p:blipFill>
        <p:spPr bwMode="auto">
          <a:xfrm>
            <a:off x="4957995" y="4705169"/>
            <a:ext cx="3718461" cy="2180215"/>
          </a:xfrm>
          <a:prstGeom prst="rect">
            <a:avLst/>
          </a:prstGeom>
          <a:ln>
            <a:noFill/>
          </a:ln>
          <a:effectLst>
            <a:outerShdw blurRad="292100" dist="139700" dir="2700000" algn="tl" rotWithShape="0">
              <a:srgbClr val="333333">
                <a:alpha val="65000"/>
              </a:srgbClr>
            </a:outerShdw>
          </a:effectLst>
        </p:spPr>
      </p:pic>
      <p:pic>
        <p:nvPicPr>
          <p:cNvPr id="22" name="Picture 3" descr="F:\海事应急仿真平台\照片\zhaopian\IMG_5597.JPG"/>
          <p:cNvPicPr>
            <a:picLocks noChangeAspect="1" noChangeArrowheads="1"/>
          </p:cNvPicPr>
          <p:nvPr/>
        </p:nvPicPr>
        <p:blipFill>
          <a:blip r:embed="rId8" cstate="print"/>
          <a:srcRect l="3896" t="15450" r="5247" b="13541"/>
          <a:stretch>
            <a:fillRect/>
          </a:stretch>
        </p:blipFill>
        <p:spPr bwMode="auto">
          <a:xfrm>
            <a:off x="445326" y="4731076"/>
            <a:ext cx="3924197" cy="2128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5484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
          <p:cNvGrpSpPr>
            <a:grpSpLocks/>
          </p:cNvGrpSpPr>
          <p:nvPr/>
        </p:nvGrpSpPr>
        <p:grpSpPr bwMode="auto">
          <a:xfrm>
            <a:off x="0" y="-133350"/>
            <a:ext cx="9148763" cy="7000875"/>
            <a:chOff x="0" y="-84"/>
            <a:chExt cx="5763" cy="4410"/>
          </a:xfrm>
        </p:grpSpPr>
        <p:pic>
          <p:nvPicPr>
            <p:cNvPr id="10"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12" name="标题 2"/>
          <p:cNvSpPr txBox="1">
            <a:spLocks/>
          </p:cNvSpPr>
          <p:nvPr/>
        </p:nvSpPr>
        <p:spPr>
          <a:xfrm>
            <a:off x="611560" y="764704"/>
            <a:ext cx="8352928" cy="576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C00000"/>
                </a:solidFill>
                <a:latin typeface="微软雅黑"/>
                <a:ea typeface="微软雅黑"/>
                <a:cs typeface="微软雅黑"/>
              </a:rPr>
              <a:t>与俄罗斯相关单位的合作情况</a:t>
            </a:r>
            <a:endParaRPr lang="zh-CN" altLang="en-US" sz="2800" b="1" dirty="0">
              <a:solidFill>
                <a:srgbClr val="C00000"/>
              </a:solidFill>
              <a:latin typeface="微软雅黑"/>
              <a:ea typeface="微软雅黑"/>
              <a:cs typeface="微软雅黑"/>
            </a:endParaRPr>
          </a:p>
        </p:txBody>
      </p:sp>
      <p:pic>
        <p:nvPicPr>
          <p:cNvPr id="16386" name="Picture 2"/>
          <p:cNvPicPr>
            <a:picLocks noChangeAspect="1" noChangeArrowheads="1"/>
          </p:cNvPicPr>
          <p:nvPr/>
        </p:nvPicPr>
        <p:blipFill>
          <a:blip r:embed="rId6" cstate="print"/>
          <a:srcRect/>
          <a:stretch>
            <a:fillRect/>
          </a:stretch>
        </p:blipFill>
        <p:spPr bwMode="auto">
          <a:xfrm>
            <a:off x="4427984" y="1804814"/>
            <a:ext cx="4364591" cy="2520280"/>
          </a:xfrm>
          <a:prstGeom prst="rect">
            <a:avLst/>
          </a:prstGeom>
          <a:noFill/>
          <a:ln w="9525">
            <a:noFill/>
            <a:miter lim="800000"/>
            <a:headEnd/>
            <a:tailEnd/>
          </a:ln>
        </p:spPr>
      </p:pic>
      <p:pic>
        <p:nvPicPr>
          <p:cNvPr id="16389" name="Picture 5"/>
          <p:cNvPicPr>
            <a:picLocks noChangeAspect="1" noChangeArrowheads="1"/>
          </p:cNvPicPr>
          <p:nvPr/>
        </p:nvPicPr>
        <p:blipFill>
          <a:blip r:embed="rId7" cstate="print"/>
          <a:srcRect/>
          <a:stretch>
            <a:fillRect/>
          </a:stretch>
        </p:blipFill>
        <p:spPr bwMode="auto">
          <a:xfrm>
            <a:off x="323528" y="1804814"/>
            <a:ext cx="3840435" cy="2560290"/>
          </a:xfrm>
          <a:prstGeom prst="rect">
            <a:avLst/>
          </a:prstGeom>
          <a:noFill/>
          <a:ln w="9525">
            <a:noFill/>
            <a:miter lim="800000"/>
            <a:headEnd/>
            <a:tailEnd/>
          </a:ln>
        </p:spPr>
      </p:pic>
      <p:sp>
        <p:nvSpPr>
          <p:cNvPr id="16" name="TextBox 15"/>
          <p:cNvSpPr txBox="1"/>
          <p:nvPr/>
        </p:nvSpPr>
        <p:spPr>
          <a:xfrm>
            <a:off x="312480" y="4368532"/>
            <a:ext cx="3827472"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zh-CN" dirty="0" smtClean="0">
                <a:latin typeface="微软雅黑" pitchFamily="34" charset="-122"/>
                <a:ea typeface="微软雅黑" pitchFamily="34" charset="-122"/>
              </a:rPr>
              <a:t>俄罗斯圣彼得堡国立海洋技术大学</a:t>
            </a:r>
            <a:endParaRPr lang="zh-CN" altLang="en-US" dirty="0">
              <a:latin typeface="微软雅黑" pitchFamily="34" charset="-122"/>
              <a:ea typeface="微软雅黑" pitchFamily="34" charset="-122"/>
            </a:endParaRPr>
          </a:p>
        </p:txBody>
      </p:sp>
      <p:sp>
        <p:nvSpPr>
          <p:cNvPr id="18" name="TextBox 17"/>
          <p:cNvSpPr txBox="1"/>
          <p:nvPr/>
        </p:nvSpPr>
        <p:spPr>
          <a:xfrm>
            <a:off x="4427984" y="4365104"/>
            <a:ext cx="4392488"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latin typeface="微软雅黑" pitchFamily="34" charset="-122"/>
                <a:ea typeface="微软雅黑" pitchFamily="34" charset="-122"/>
              </a:rPr>
              <a:t>俄罗斯</a:t>
            </a:r>
            <a:r>
              <a:rPr lang="zh-CN" altLang="zh-CN" dirty="0" smtClean="0">
                <a:latin typeface="微软雅黑" pitchFamily="34" charset="-122"/>
                <a:ea typeface="微软雅黑" pitchFamily="34" charset="-122"/>
              </a:rPr>
              <a:t>克雷洛夫国家科学中心</a:t>
            </a:r>
            <a:endParaRPr lang="zh-CN" altLang="en-US" dirty="0">
              <a:latin typeface="微软雅黑" pitchFamily="34" charset="-122"/>
              <a:ea typeface="微软雅黑" pitchFamily="34" charset="-122"/>
            </a:endParaRPr>
          </a:p>
        </p:txBody>
      </p:sp>
      <p:sp>
        <p:nvSpPr>
          <p:cNvPr id="19" name="矩形 18"/>
          <p:cNvSpPr/>
          <p:nvPr/>
        </p:nvSpPr>
        <p:spPr>
          <a:xfrm>
            <a:off x="251520" y="4869160"/>
            <a:ext cx="8676964" cy="1510866"/>
          </a:xfrm>
          <a:prstGeom prst="rect">
            <a:avLst/>
          </a:prstGeom>
          <a:solidFill>
            <a:schemeClr val="tx2">
              <a:lumMod val="60000"/>
              <a:lumOff val="40000"/>
            </a:schemeClr>
          </a:solidFill>
          <a:ln w="19050">
            <a:solidFill>
              <a:schemeClr val="bg1"/>
            </a:solidFill>
          </a:ln>
          <a:effectLst>
            <a:outerShdw blurRad="50800" dist="38100" dir="2700000" algn="tl" rotWithShape="0">
              <a:prstClr val="black">
                <a:alpha val="40000"/>
              </a:prstClr>
            </a:outerShdw>
          </a:effectLst>
        </p:spPr>
        <p:txBody>
          <a:bodyPr wrap="square" anchor="ctr">
            <a:noAutofit/>
          </a:bodyPr>
          <a:lstStyle/>
          <a:p>
            <a:pPr marL="285750" indent="-285750">
              <a:lnSpc>
                <a:spcPct val="125000"/>
              </a:lnSpc>
              <a:buFont typeface="Wingdings" charset="2"/>
              <a:buChar char="u"/>
            </a:pPr>
            <a:r>
              <a:rPr lang="zh-CN"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俄罗斯圣彼得堡国立海洋技术大学是培养世界级海洋工程师和专家的高等学府，在</a:t>
            </a:r>
            <a:r>
              <a:rPr lang="zh-CN" altLang="zh-CN" sz="2000" b="1" dirty="0" smtClean="0">
                <a:solidFill>
                  <a:srgbClr val="FF0000"/>
                </a:solidFill>
                <a:effectLst>
                  <a:outerShdw blurRad="38100" dist="38100" dir="2700000" algn="tl">
                    <a:srgbClr val="000000">
                      <a:alpha val="43137"/>
                    </a:srgbClr>
                  </a:outerShdw>
                </a:effectLst>
                <a:latin typeface="微软雅黑"/>
                <a:ea typeface="微软雅黑"/>
                <a:cs typeface="微软雅黑"/>
              </a:rPr>
              <a:t>俄罗斯海洋研究领域排名首位</a:t>
            </a:r>
            <a:r>
              <a:rPr lang="zh-CN"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a:t>
            </a:r>
            <a:endParaRPr lang="en-US"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endParaRPr>
          </a:p>
          <a:p>
            <a:pPr marL="285750" indent="-285750">
              <a:lnSpc>
                <a:spcPct val="125000"/>
              </a:lnSpc>
              <a:buFont typeface="Wingdings" charset="2"/>
              <a:buChar char="u"/>
            </a:pPr>
            <a:r>
              <a:rPr lang="zh-CN"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克雷洛夫国家科学中心（原克雷洛夫造船研究所）是</a:t>
            </a:r>
            <a:r>
              <a:rPr lang="zh-CN" altLang="zh-CN" sz="2000" b="1" dirty="0" smtClean="0">
                <a:solidFill>
                  <a:srgbClr val="FF0000"/>
                </a:solidFill>
                <a:effectLst>
                  <a:outerShdw blurRad="38100" dist="38100" dir="2700000" algn="tl">
                    <a:srgbClr val="000000">
                      <a:alpha val="43137"/>
                    </a:srgbClr>
                  </a:outerShdw>
                </a:effectLst>
                <a:latin typeface="微软雅黑"/>
                <a:ea typeface="微软雅黑"/>
                <a:cs typeface="微软雅黑"/>
              </a:rPr>
              <a:t>俄罗斯最大的舰船及海洋装备综合科研机构</a:t>
            </a: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a:t>
            </a:r>
            <a:endParaRPr lang="zh-CN" altLang="en-US" sz="2000" b="1" dirty="0">
              <a:solidFill>
                <a:schemeClr val="bg1"/>
              </a:solidFill>
              <a:effectLst>
                <a:outerShdw blurRad="38100" dist="38100" dir="2700000" algn="tl">
                  <a:srgbClr val="000000">
                    <a:alpha val="43137"/>
                  </a:srgbClr>
                </a:outerShdw>
              </a:effectLst>
              <a:latin typeface="微软雅黑"/>
              <a:ea typeface="微软雅黑"/>
              <a:cs typeface="微软雅黑"/>
            </a:endParaRPr>
          </a:p>
        </p:txBody>
      </p:sp>
      <p:sp>
        <p:nvSpPr>
          <p:cNvPr id="20" name="圆角矩形 19"/>
          <p:cNvSpPr/>
          <p:nvPr/>
        </p:nvSpPr>
        <p:spPr>
          <a:xfrm>
            <a:off x="179512" y="1124744"/>
            <a:ext cx="3456384" cy="648072"/>
          </a:xfrm>
          <a:prstGeom prst="roundRect">
            <a:avLst>
              <a:gd name="adj" fmla="val 10000"/>
            </a:avLst>
          </a:prstGeom>
          <a:noFill/>
          <a:ln>
            <a:noFill/>
          </a:ln>
        </p:spPr>
        <p:style>
          <a:lnRef idx="2">
            <a:schemeClr val="dk1"/>
          </a:lnRef>
          <a:fillRef idx="1">
            <a:schemeClr val="lt1"/>
          </a:fillRef>
          <a:effectRef idx="0">
            <a:schemeClr val="dk1"/>
          </a:effectRef>
          <a:fontRef idx="minor">
            <a:schemeClr val="dk1"/>
          </a:fontRef>
        </p:style>
        <p:txBody>
          <a:bodyPr vert="horz" anchor="ctr" anchorCtr="0"/>
          <a:lstStyle/>
          <a:p>
            <a:pPr fontAlgn="ctr"/>
            <a:r>
              <a:rPr lang="en-US" altLang="zh-CN" sz="2400" b="1" dirty="0" smtClean="0">
                <a:solidFill>
                  <a:schemeClr val="tx2"/>
                </a:solidFill>
                <a:latin typeface="微软雅黑"/>
                <a:ea typeface="微软雅黑"/>
                <a:cs typeface="微软雅黑"/>
              </a:rPr>
              <a:t>1</a:t>
            </a:r>
            <a:r>
              <a:rPr lang="zh-CN" altLang="en-US" sz="2400" b="1" dirty="0" smtClean="0">
                <a:solidFill>
                  <a:schemeClr val="tx2"/>
                </a:solidFill>
                <a:latin typeface="微软雅黑"/>
                <a:ea typeface="微软雅黑"/>
                <a:cs typeface="微软雅黑"/>
              </a:rPr>
              <a:t>、主要合作单位介绍</a:t>
            </a:r>
            <a:endParaRPr lang="zh-CN" altLang="en-US" sz="2400" b="1" dirty="0">
              <a:solidFill>
                <a:schemeClr val="tx2"/>
              </a:solidFill>
              <a:latin typeface="微软雅黑"/>
              <a:ea typeface="微软雅黑"/>
              <a:cs typeface="微软雅黑"/>
            </a:endParaRPr>
          </a:p>
        </p:txBody>
      </p:sp>
    </p:spTree>
    <p:extLst>
      <p:ext uri="{BB962C8B-B14F-4D97-AF65-F5344CB8AC3E}">
        <p14:creationId xmlns:p14="http://schemas.microsoft.com/office/powerpoint/2010/main" val="3436280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2"/>
          <p:cNvGrpSpPr>
            <a:grpSpLocks/>
          </p:cNvGrpSpPr>
          <p:nvPr/>
        </p:nvGrpSpPr>
        <p:grpSpPr bwMode="auto">
          <a:xfrm>
            <a:off x="0" y="-133350"/>
            <a:ext cx="9148763" cy="7000875"/>
            <a:chOff x="0" y="-84"/>
            <a:chExt cx="5763" cy="4410"/>
          </a:xfrm>
        </p:grpSpPr>
        <p:pic>
          <p:nvPicPr>
            <p:cNvPr id="3077" name="Picture 3"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pic>
          <p:nvPicPr>
            <p:cNvPr id="3082" name="Picture 9" descr="未标题-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 y="3793"/>
              <a:ext cx="521"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075" name="Picture 2" descr="第三页副本"/>
          <p:cNvPicPr>
            <a:picLocks noChangeAspect="1" noChangeArrowheads="1"/>
          </p:cNvPicPr>
          <p:nvPr/>
        </p:nvPicPr>
        <p:blipFill>
          <a:blip r:embed="rId6">
            <a:extLst>
              <a:ext uri="{28A0092B-C50C-407E-A947-70E740481C1C}">
                <a14:useLocalDpi xmlns:a14="http://schemas.microsoft.com/office/drawing/2010/main" val="0"/>
              </a:ext>
            </a:extLst>
          </a:blip>
          <a:srcRect l="5486" t="36801" r="3958" b="6944"/>
          <a:stretch>
            <a:fillRect/>
          </a:stretch>
        </p:blipFill>
        <p:spPr bwMode="auto">
          <a:xfrm>
            <a:off x="1187450" y="2708275"/>
            <a:ext cx="6840538" cy="354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7" name="Rectangle 11"/>
          <p:cNvSpPr>
            <a:spLocks noChangeArrowheads="1"/>
          </p:cNvSpPr>
          <p:nvPr/>
        </p:nvSpPr>
        <p:spPr bwMode="auto">
          <a:xfrm>
            <a:off x="1042988" y="981075"/>
            <a:ext cx="6049292" cy="172354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50000"/>
              </a:lnSpc>
            </a:pPr>
            <a:r>
              <a:rPr lang="zh-CN" altLang="en-US" sz="2400" b="1" dirty="0">
                <a:solidFill>
                  <a:srgbClr val="CC3300"/>
                </a:solidFill>
                <a:latin typeface="黑体" charset="0"/>
              </a:rPr>
              <a:t>一</a:t>
            </a:r>
            <a:r>
              <a:rPr lang="en-US" altLang="zh-CN" sz="2400" b="1" dirty="0" smtClean="0">
                <a:solidFill>
                  <a:srgbClr val="CC3300"/>
                </a:solidFill>
                <a:latin typeface="黑体" charset="0"/>
              </a:rPr>
              <a:t>.</a:t>
            </a:r>
            <a:r>
              <a:rPr lang="zh-CN" altLang="en-US" sz="2400" b="1" dirty="0" smtClean="0">
                <a:solidFill>
                  <a:srgbClr val="CC3300"/>
                </a:solidFill>
                <a:latin typeface="黑体" charset="0"/>
              </a:rPr>
              <a:t>学校概况</a:t>
            </a:r>
            <a:endParaRPr lang="en-US" altLang="zh-CN" sz="2400" b="1" dirty="0" smtClean="0">
              <a:solidFill>
                <a:srgbClr val="CC3300"/>
              </a:solidFill>
              <a:latin typeface="黑体" charset="0"/>
            </a:endParaRPr>
          </a:p>
          <a:p>
            <a:pPr>
              <a:lnSpc>
                <a:spcPct val="150000"/>
              </a:lnSpc>
            </a:pPr>
            <a:r>
              <a:rPr lang="zh-CN" altLang="en-US" sz="2400" b="1" dirty="0" smtClean="0">
                <a:solidFill>
                  <a:srgbClr val="CC3300"/>
                </a:solidFill>
                <a:latin typeface="黑体" charset="0"/>
              </a:rPr>
              <a:t>二</a:t>
            </a:r>
            <a:r>
              <a:rPr lang="en-US" altLang="zh-CN" sz="2400" b="1" dirty="0" smtClean="0">
                <a:solidFill>
                  <a:srgbClr val="CC3300"/>
                </a:solidFill>
                <a:latin typeface="黑体" charset="0"/>
              </a:rPr>
              <a:t>.</a:t>
            </a:r>
            <a:r>
              <a:rPr lang="en-US" altLang="en-US" sz="2400" b="1" dirty="0" smtClean="0">
                <a:solidFill>
                  <a:srgbClr val="CC3300"/>
                </a:solidFill>
                <a:latin typeface="黑体" charset="0"/>
              </a:rPr>
              <a:t>交通专业</a:t>
            </a:r>
            <a:r>
              <a:rPr lang="zh-CN" altLang="en-US" sz="2400" b="1" dirty="0" smtClean="0">
                <a:solidFill>
                  <a:srgbClr val="CC3300"/>
                </a:solidFill>
                <a:latin typeface="黑体" charset="0"/>
              </a:rPr>
              <a:t>特色</a:t>
            </a:r>
            <a:endParaRPr lang="zh-CN" altLang="en-US" sz="2400" b="1" dirty="0">
              <a:solidFill>
                <a:srgbClr val="CC3300"/>
              </a:solidFill>
              <a:latin typeface="黑体" charset="0"/>
            </a:endParaRPr>
          </a:p>
          <a:p>
            <a:pPr>
              <a:lnSpc>
                <a:spcPct val="150000"/>
              </a:lnSpc>
            </a:pPr>
            <a:r>
              <a:rPr lang="zh-CN" altLang="en-US" sz="2400" b="1" dirty="0">
                <a:solidFill>
                  <a:srgbClr val="CC3300"/>
                </a:solidFill>
                <a:latin typeface="黑体" charset="0"/>
              </a:rPr>
              <a:t>三</a:t>
            </a:r>
            <a:r>
              <a:rPr lang="en-US" altLang="zh-CN" sz="2400" b="1" dirty="0" smtClean="0">
                <a:solidFill>
                  <a:srgbClr val="CC3300"/>
                </a:solidFill>
                <a:latin typeface="黑体" charset="0"/>
              </a:rPr>
              <a:t>.</a:t>
            </a:r>
            <a:r>
              <a:rPr lang="en-US" altLang="en-US" sz="2400" b="1" dirty="0" smtClean="0">
                <a:solidFill>
                  <a:srgbClr val="CC3300"/>
                </a:solidFill>
                <a:latin typeface="黑体" charset="0"/>
              </a:rPr>
              <a:t>与俄罗斯合作交流情况</a:t>
            </a:r>
            <a:endParaRPr lang="zh-CN" altLang="en-US" sz="2400" b="1" dirty="0">
              <a:solidFill>
                <a:srgbClr val="CC3300"/>
              </a:solidFill>
              <a:latin typeface="黑体"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
          <p:cNvGrpSpPr>
            <a:grpSpLocks/>
          </p:cNvGrpSpPr>
          <p:nvPr/>
        </p:nvGrpSpPr>
        <p:grpSpPr bwMode="auto">
          <a:xfrm>
            <a:off x="0" y="-133350"/>
            <a:ext cx="9148763" cy="7000875"/>
            <a:chOff x="0" y="-84"/>
            <a:chExt cx="5763" cy="4410"/>
          </a:xfrm>
        </p:grpSpPr>
        <p:pic>
          <p:nvPicPr>
            <p:cNvPr id="10"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12" name="标题 2"/>
          <p:cNvSpPr txBox="1">
            <a:spLocks/>
          </p:cNvSpPr>
          <p:nvPr/>
        </p:nvSpPr>
        <p:spPr>
          <a:xfrm>
            <a:off x="0" y="764704"/>
            <a:ext cx="9144000" cy="56040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C00000"/>
                </a:solidFill>
                <a:latin typeface="微软雅黑"/>
                <a:ea typeface="微软雅黑"/>
                <a:cs typeface="微软雅黑"/>
              </a:rPr>
              <a:t>与俄罗斯相关单位的合作情况</a:t>
            </a:r>
            <a:endParaRPr lang="zh-CN" altLang="en-US" sz="2800" b="1" dirty="0">
              <a:solidFill>
                <a:srgbClr val="C00000"/>
              </a:solidFill>
              <a:latin typeface="微软雅黑"/>
              <a:ea typeface="微软雅黑"/>
              <a:cs typeface="微软雅黑"/>
            </a:endParaRPr>
          </a:p>
        </p:txBody>
      </p:sp>
      <p:sp>
        <p:nvSpPr>
          <p:cNvPr id="16" name="TextBox 15"/>
          <p:cNvSpPr txBox="1"/>
          <p:nvPr/>
        </p:nvSpPr>
        <p:spPr>
          <a:xfrm>
            <a:off x="323528" y="4357114"/>
            <a:ext cx="4536504"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err="1" smtClean="0">
                <a:latin typeface="Times New Roman" pitchFamily="18" charset="0"/>
                <a:cs typeface="Times New Roman" pitchFamily="18" charset="0"/>
              </a:rPr>
              <a:t>Vadim</a:t>
            </a:r>
            <a:r>
              <a:rPr lang="en-US" altLang="zh-CN" dirty="0" smtClean="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Goncharov</a:t>
            </a:r>
            <a:r>
              <a:rPr lang="zh-CN" altLang="en-US" dirty="0" smtClean="0"/>
              <a:t>教授受聘为我校客座教授</a:t>
            </a:r>
            <a:endParaRPr lang="zh-CN" altLang="en-US" dirty="0">
              <a:latin typeface="微软雅黑" pitchFamily="34" charset="-122"/>
              <a:ea typeface="微软雅黑" pitchFamily="34" charset="-122"/>
            </a:endParaRPr>
          </a:p>
        </p:txBody>
      </p:sp>
      <p:sp>
        <p:nvSpPr>
          <p:cNvPr id="18" name="TextBox 17"/>
          <p:cNvSpPr txBox="1"/>
          <p:nvPr/>
        </p:nvSpPr>
        <p:spPr>
          <a:xfrm>
            <a:off x="4860032" y="4357114"/>
            <a:ext cx="3960440"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smtClean="0">
                <a:latin typeface="微软雅黑" pitchFamily="34" charset="-122"/>
                <a:ea typeface="微软雅黑" pitchFamily="34" charset="-122"/>
              </a:rPr>
              <a:t>中心人员赴俄罗斯参加学术交流活动</a:t>
            </a:r>
            <a:endParaRPr lang="zh-CN" altLang="en-US" dirty="0">
              <a:latin typeface="微软雅黑" pitchFamily="34" charset="-122"/>
              <a:ea typeface="微软雅黑" pitchFamily="34" charset="-122"/>
            </a:endParaRPr>
          </a:p>
        </p:txBody>
      </p:sp>
      <p:sp>
        <p:nvSpPr>
          <p:cNvPr id="19" name="矩形 18"/>
          <p:cNvSpPr/>
          <p:nvPr/>
        </p:nvSpPr>
        <p:spPr>
          <a:xfrm>
            <a:off x="77912" y="4798454"/>
            <a:ext cx="8964488" cy="1942914"/>
          </a:xfrm>
          <a:prstGeom prst="rect">
            <a:avLst/>
          </a:prstGeom>
          <a:solidFill>
            <a:schemeClr val="tx2">
              <a:lumMod val="60000"/>
              <a:lumOff val="40000"/>
            </a:schemeClr>
          </a:solidFill>
          <a:ln w="19050">
            <a:solidFill>
              <a:schemeClr val="bg1"/>
            </a:solidFill>
          </a:ln>
          <a:effectLst>
            <a:outerShdw blurRad="50800" dist="38100" dir="2700000" algn="tl" rotWithShape="0">
              <a:prstClr val="black">
                <a:alpha val="40000"/>
              </a:prstClr>
            </a:outerShdw>
          </a:effectLst>
        </p:spPr>
        <p:txBody>
          <a:bodyPr wrap="square" anchor="ctr">
            <a:noAutofit/>
          </a:bodyPr>
          <a:lstStyle/>
          <a:p>
            <a:pPr marL="285750" indent="-285750">
              <a:lnSpc>
                <a:spcPts val="2160"/>
              </a:lnSpc>
              <a:buFont typeface="Wingdings" charset="2"/>
              <a:buChar char="u"/>
            </a:pPr>
            <a:r>
              <a:rPr lang="en-US"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2016</a:t>
            </a:r>
            <a:r>
              <a:rPr lang="zh-CN" altLang="en-US" b="1" dirty="0" smtClean="0">
                <a:solidFill>
                  <a:schemeClr val="bg1"/>
                </a:solidFill>
                <a:effectLst>
                  <a:outerShdw blurRad="38100" dist="38100" dir="2700000" algn="tl">
                    <a:srgbClr val="000000">
                      <a:alpha val="43137"/>
                    </a:srgbClr>
                  </a:outerShdw>
                </a:effectLst>
                <a:latin typeface="微软雅黑"/>
                <a:ea typeface="微软雅黑"/>
                <a:cs typeface="微软雅黑"/>
              </a:rPr>
              <a:t>年</a:t>
            </a:r>
            <a:r>
              <a:rPr lang="en-US"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6</a:t>
            </a:r>
            <a:r>
              <a:rPr lang="zh-CN" altLang="en-US" b="1" dirty="0" smtClean="0">
                <a:solidFill>
                  <a:schemeClr val="bg1"/>
                </a:solidFill>
                <a:effectLst>
                  <a:outerShdw blurRad="38100" dist="38100" dir="2700000" algn="tl">
                    <a:srgbClr val="000000">
                      <a:alpha val="43137"/>
                    </a:srgbClr>
                  </a:outerShdw>
                </a:effectLst>
                <a:latin typeface="微软雅黑"/>
                <a:ea typeface="微软雅黑"/>
                <a:cs typeface="微软雅黑"/>
              </a:rPr>
              <a:t>月，</a:t>
            </a:r>
            <a:r>
              <a:rPr lang="zh-CN"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张笛副研究员受</a:t>
            </a:r>
            <a:r>
              <a:rPr lang="zh-CN" altLang="zh-CN"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a:rPr>
              <a:t>俄罗斯圣彼得堡国立海洋技术大学</a:t>
            </a:r>
            <a:r>
              <a:rPr lang="zh-CN"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邀请参加该校牵头举办的</a:t>
            </a:r>
            <a:r>
              <a:rPr lang="en-US" altLang="zh-CN" b="1" dirty="0" smtClean="0">
                <a:solidFill>
                  <a:schemeClr val="bg1"/>
                </a:solidFill>
                <a:effectLst>
                  <a:outerShdw blurRad="38100" dist="38100" dir="2700000" algn="tl">
                    <a:srgbClr val="000000">
                      <a:alpha val="43137"/>
                    </a:srgbClr>
                  </a:outerShdw>
                </a:effectLst>
                <a:latin typeface="Times New Roman" pitchFamily="18" charset="0"/>
                <a:ea typeface="微软雅黑"/>
                <a:cs typeface="Times New Roman" pitchFamily="18" charset="0"/>
              </a:rPr>
              <a:t>International Conference Naval Architecture and Ocean Engineering</a:t>
            </a:r>
            <a:r>
              <a:rPr lang="zh-CN" altLang="zh-CN" b="1" dirty="0" smtClean="0">
                <a:solidFill>
                  <a:schemeClr val="bg1"/>
                </a:solidFill>
                <a:effectLst>
                  <a:outerShdw blurRad="38100" dist="38100" dir="2700000" algn="tl">
                    <a:srgbClr val="000000">
                      <a:alpha val="43137"/>
                    </a:srgbClr>
                  </a:outerShdw>
                </a:effectLst>
                <a:latin typeface="Times New Roman" pitchFamily="18" charset="0"/>
                <a:ea typeface="微软雅黑"/>
                <a:cs typeface="Times New Roman" pitchFamily="18" charset="0"/>
              </a:rPr>
              <a:t>，</a:t>
            </a:r>
            <a:r>
              <a:rPr lang="zh-CN"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并宣读论文，同时也受邀参与第三届国际海洋青年学者论坛</a:t>
            </a:r>
            <a:r>
              <a:rPr lang="zh-CN" altLang="en-US" b="1" dirty="0" smtClean="0">
                <a:solidFill>
                  <a:schemeClr val="bg1"/>
                </a:solidFill>
                <a:effectLst>
                  <a:outerShdw blurRad="38100" dist="38100" dir="2700000" algn="tl">
                    <a:srgbClr val="000000">
                      <a:alpha val="43137"/>
                    </a:srgbClr>
                  </a:outerShdw>
                </a:effectLst>
                <a:latin typeface="微软雅黑"/>
                <a:ea typeface="微软雅黑"/>
                <a:cs typeface="微软雅黑"/>
              </a:rPr>
              <a:t>，参观了</a:t>
            </a:r>
            <a:r>
              <a:rPr lang="zh-CN" altLang="zh-CN"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a:rPr>
              <a:t>克雷洛夫国家科学中心</a:t>
            </a:r>
            <a:r>
              <a:rPr lang="zh-CN"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a:t>
            </a:r>
            <a:endParaRPr lang="en-US"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endParaRPr>
          </a:p>
          <a:p>
            <a:pPr marL="285750" indent="-285750">
              <a:lnSpc>
                <a:spcPts val="2160"/>
              </a:lnSpc>
              <a:buFont typeface="Wingdings" charset="2"/>
              <a:buChar char="u"/>
            </a:pPr>
            <a:r>
              <a:rPr lang="en-US"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2016</a:t>
            </a:r>
            <a:r>
              <a:rPr lang="zh-CN" altLang="en-US" b="1" dirty="0" smtClean="0">
                <a:solidFill>
                  <a:schemeClr val="bg1"/>
                </a:solidFill>
                <a:effectLst>
                  <a:outerShdw blurRad="38100" dist="38100" dir="2700000" algn="tl">
                    <a:srgbClr val="000000">
                      <a:alpha val="43137"/>
                    </a:srgbClr>
                  </a:outerShdw>
                </a:effectLst>
                <a:latin typeface="微软雅黑"/>
                <a:ea typeface="微软雅黑"/>
                <a:cs typeface="微软雅黑"/>
              </a:rPr>
              <a:t>年</a:t>
            </a:r>
            <a:r>
              <a:rPr lang="en-US"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8</a:t>
            </a:r>
            <a:r>
              <a:rPr lang="zh-CN" altLang="en-US" b="1" dirty="0" smtClean="0">
                <a:solidFill>
                  <a:schemeClr val="bg1"/>
                </a:solidFill>
                <a:effectLst>
                  <a:outerShdw blurRad="38100" dist="38100" dir="2700000" algn="tl">
                    <a:srgbClr val="000000">
                      <a:alpha val="43137"/>
                    </a:srgbClr>
                  </a:outerShdw>
                </a:effectLst>
                <a:latin typeface="微软雅黑"/>
                <a:ea typeface="微软雅黑"/>
                <a:cs typeface="微软雅黑"/>
              </a:rPr>
              <a:t>月，</a:t>
            </a:r>
            <a:r>
              <a:rPr lang="en-US"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rPr>
              <a:t> </a:t>
            </a:r>
            <a:r>
              <a:rPr lang="en-US" altLang="zh-CN" b="1" dirty="0" err="1" smtClean="0">
                <a:solidFill>
                  <a:schemeClr val="bg1"/>
                </a:solidFill>
                <a:effectLst>
                  <a:outerShdw blurRad="38100" dist="38100" dir="2700000" algn="tl">
                    <a:srgbClr val="000000">
                      <a:alpha val="43137"/>
                    </a:srgbClr>
                  </a:outerShdw>
                </a:effectLst>
                <a:latin typeface="Times New Roman" pitchFamily="18" charset="0"/>
                <a:ea typeface="微软雅黑"/>
                <a:cs typeface="Times New Roman" pitchFamily="18" charset="0"/>
              </a:rPr>
              <a:t>Vadim</a:t>
            </a:r>
            <a:r>
              <a:rPr lang="en-US" altLang="zh-CN" b="1" dirty="0" smtClean="0">
                <a:solidFill>
                  <a:schemeClr val="bg1"/>
                </a:solidFill>
                <a:effectLst>
                  <a:outerShdw blurRad="38100" dist="38100" dir="2700000" algn="tl">
                    <a:srgbClr val="000000">
                      <a:alpha val="43137"/>
                    </a:srgbClr>
                  </a:outerShdw>
                </a:effectLst>
                <a:latin typeface="Times New Roman" pitchFamily="18" charset="0"/>
                <a:ea typeface="微软雅黑"/>
                <a:cs typeface="Times New Roman" pitchFamily="18" charset="0"/>
              </a:rPr>
              <a:t> </a:t>
            </a:r>
            <a:r>
              <a:rPr lang="en-US" altLang="zh-CN" b="1" dirty="0" err="1" smtClean="0">
                <a:solidFill>
                  <a:schemeClr val="bg1"/>
                </a:solidFill>
                <a:effectLst>
                  <a:outerShdw blurRad="38100" dist="38100" dir="2700000" algn="tl">
                    <a:srgbClr val="000000">
                      <a:alpha val="43137"/>
                    </a:srgbClr>
                  </a:outerShdw>
                </a:effectLst>
                <a:latin typeface="Times New Roman" pitchFamily="18" charset="0"/>
                <a:ea typeface="微软雅黑"/>
                <a:cs typeface="Times New Roman" pitchFamily="18" charset="0"/>
              </a:rPr>
              <a:t>Goncharov</a:t>
            </a:r>
            <a:r>
              <a:rPr lang="zh-CN" altLang="en-US" b="1" dirty="0" smtClean="0">
                <a:solidFill>
                  <a:schemeClr val="bg1"/>
                </a:solidFill>
                <a:effectLst>
                  <a:outerShdw blurRad="38100" dist="38100" dir="2700000" algn="tl">
                    <a:srgbClr val="000000">
                      <a:alpha val="43137"/>
                    </a:srgbClr>
                  </a:outerShdw>
                </a:effectLst>
                <a:latin typeface="微软雅黑"/>
                <a:ea typeface="微软雅黑"/>
                <a:cs typeface="微软雅黑"/>
              </a:rPr>
              <a:t>受聘为</a:t>
            </a:r>
            <a:r>
              <a:rPr lang="zh-CN" altLang="en-US"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微软雅黑"/>
              </a:rPr>
              <a:t>武汉理工大学客座教授</a:t>
            </a:r>
            <a:r>
              <a:rPr lang="zh-CN" altLang="en-US" b="1" dirty="0" smtClean="0">
                <a:solidFill>
                  <a:schemeClr val="bg1"/>
                </a:solidFill>
                <a:effectLst>
                  <a:outerShdw blurRad="38100" dist="38100" dir="2700000" algn="tl">
                    <a:srgbClr val="000000">
                      <a:alpha val="43137"/>
                    </a:srgbClr>
                  </a:outerShdw>
                </a:effectLst>
                <a:latin typeface="微软雅黑"/>
                <a:ea typeface="微软雅黑"/>
                <a:cs typeface="微软雅黑"/>
              </a:rPr>
              <a:t>，每年均承担中心研究生培养课程的教学工作，加深了双方的合作基础，促进了双方学术交流与技术分享平台的建设。</a:t>
            </a:r>
            <a:endParaRPr lang="en-US" altLang="zh-CN" b="1" dirty="0" smtClean="0">
              <a:solidFill>
                <a:schemeClr val="bg1"/>
              </a:solidFill>
              <a:effectLst>
                <a:outerShdw blurRad="38100" dist="38100" dir="2700000" algn="tl">
                  <a:srgbClr val="000000">
                    <a:alpha val="43137"/>
                  </a:srgbClr>
                </a:outerShdw>
              </a:effectLst>
              <a:latin typeface="微软雅黑"/>
              <a:ea typeface="微软雅黑"/>
              <a:cs typeface="微软雅黑"/>
            </a:endParaRPr>
          </a:p>
        </p:txBody>
      </p:sp>
      <p:sp>
        <p:nvSpPr>
          <p:cNvPr id="20" name="圆角矩形 19"/>
          <p:cNvSpPr/>
          <p:nvPr/>
        </p:nvSpPr>
        <p:spPr>
          <a:xfrm>
            <a:off x="0" y="1270062"/>
            <a:ext cx="3995936" cy="504056"/>
          </a:xfrm>
          <a:prstGeom prst="roundRect">
            <a:avLst>
              <a:gd name="adj" fmla="val 10000"/>
            </a:avLst>
          </a:prstGeom>
          <a:noFill/>
          <a:ln>
            <a:noFill/>
          </a:ln>
        </p:spPr>
        <p:style>
          <a:lnRef idx="2">
            <a:schemeClr val="dk1"/>
          </a:lnRef>
          <a:fillRef idx="1">
            <a:schemeClr val="lt1"/>
          </a:fillRef>
          <a:effectRef idx="0">
            <a:schemeClr val="dk1"/>
          </a:effectRef>
          <a:fontRef idx="minor">
            <a:schemeClr val="dk1"/>
          </a:fontRef>
        </p:style>
        <p:txBody>
          <a:bodyPr vert="horz" anchor="ctr" anchorCtr="0"/>
          <a:lstStyle/>
          <a:p>
            <a:pPr fontAlgn="ctr"/>
            <a:r>
              <a:rPr lang="en-US" altLang="zh-CN" sz="2400" b="1" dirty="0" smtClean="0">
                <a:solidFill>
                  <a:schemeClr val="tx2"/>
                </a:solidFill>
                <a:latin typeface="微软雅黑"/>
                <a:ea typeface="微软雅黑"/>
                <a:cs typeface="微软雅黑"/>
              </a:rPr>
              <a:t>2</a:t>
            </a:r>
            <a:r>
              <a:rPr lang="zh-CN" altLang="en-US" sz="2400" b="1" dirty="0" smtClean="0">
                <a:solidFill>
                  <a:schemeClr val="tx2"/>
                </a:solidFill>
                <a:latin typeface="微软雅黑"/>
                <a:ea typeface="微软雅黑"/>
                <a:cs typeface="微软雅黑"/>
              </a:rPr>
              <a:t>、中</a:t>
            </a:r>
            <a:r>
              <a:rPr lang="en-US" altLang="zh-CN" sz="2400" b="1" dirty="0" smtClean="0">
                <a:solidFill>
                  <a:schemeClr val="tx2"/>
                </a:solidFill>
                <a:latin typeface="微软雅黑"/>
                <a:ea typeface="微软雅黑"/>
                <a:cs typeface="微软雅黑"/>
              </a:rPr>
              <a:t>-</a:t>
            </a:r>
            <a:r>
              <a:rPr lang="zh-CN" altLang="en-US" sz="2400" b="1" dirty="0" smtClean="0">
                <a:solidFill>
                  <a:schemeClr val="tx2"/>
                </a:solidFill>
                <a:latin typeface="微软雅黑"/>
                <a:ea typeface="微软雅黑"/>
                <a:cs typeface="微软雅黑"/>
              </a:rPr>
              <a:t>俄双方交流互访情况</a:t>
            </a:r>
            <a:endParaRPr lang="zh-CN" altLang="en-US" sz="2400" b="1" dirty="0">
              <a:solidFill>
                <a:schemeClr val="tx2"/>
              </a:solidFill>
              <a:latin typeface="微软雅黑"/>
              <a:ea typeface="微软雅黑"/>
              <a:cs typeface="微软雅黑"/>
            </a:endParaRPr>
          </a:p>
        </p:txBody>
      </p:sp>
      <p:pic>
        <p:nvPicPr>
          <p:cNvPr id="39938" name="Picture 2"/>
          <p:cNvPicPr>
            <a:picLocks noChangeAspect="1" noChangeArrowheads="1"/>
          </p:cNvPicPr>
          <p:nvPr/>
        </p:nvPicPr>
        <p:blipFill>
          <a:blip r:embed="rId6" cstate="print"/>
          <a:srcRect/>
          <a:stretch>
            <a:fillRect/>
          </a:stretch>
        </p:blipFill>
        <p:spPr bwMode="auto">
          <a:xfrm>
            <a:off x="611560" y="1756116"/>
            <a:ext cx="3744416" cy="2538282"/>
          </a:xfrm>
          <a:prstGeom prst="rect">
            <a:avLst/>
          </a:prstGeom>
          <a:noFill/>
          <a:ln w="9525">
            <a:noFill/>
            <a:miter lim="800000"/>
            <a:headEnd/>
            <a:tailEnd/>
          </a:ln>
          <a:effectLst/>
        </p:spPr>
      </p:pic>
      <p:pic>
        <p:nvPicPr>
          <p:cNvPr id="39939" name="Picture 3"/>
          <p:cNvPicPr>
            <a:picLocks noChangeAspect="1" noChangeArrowheads="1"/>
          </p:cNvPicPr>
          <p:nvPr/>
        </p:nvPicPr>
        <p:blipFill>
          <a:blip r:embed="rId7" cstate="print"/>
          <a:srcRect/>
          <a:stretch>
            <a:fillRect/>
          </a:stretch>
        </p:blipFill>
        <p:spPr bwMode="auto">
          <a:xfrm>
            <a:off x="4860032" y="1846126"/>
            <a:ext cx="3312368" cy="2448272"/>
          </a:xfrm>
          <a:prstGeom prst="rect">
            <a:avLst/>
          </a:prstGeom>
          <a:noFill/>
          <a:ln w="9525">
            <a:noFill/>
            <a:miter lim="800000"/>
            <a:headEnd/>
            <a:tailEnd/>
          </a:ln>
          <a:effectLst/>
        </p:spPr>
      </p:pic>
    </p:spTree>
    <p:extLst>
      <p:ext uri="{BB962C8B-B14F-4D97-AF65-F5344CB8AC3E}">
        <p14:creationId xmlns:p14="http://schemas.microsoft.com/office/powerpoint/2010/main" val="2912808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
          <p:cNvGrpSpPr>
            <a:grpSpLocks/>
          </p:cNvGrpSpPr>
          <p:nvPr/>
        </p:nvGrpSpPr>
        <p:grpSpPr bwMode="auto">
          <a:xfrm>
            <a:off x="0" y="-133350"/>
            <a:ext cx="9148763" cy="7000875"/>
            <a:chOff x="0" y="-84"/>
            <a:chExt cx="5763" cy="4410"/>
          </a:xfrm>
        </p:grpSpPr>
        <p:pic>
          <p:nvPicPr>
            <p:cNvPr id="11"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12" name="标题 2"/>
          <p:cNvSpPr txBox="1">
            <a:spLocks/>
          </p:cNvSpPr>
          <p:nvPr/>
        </p:nvSpPr>
        <p:spPr>
          <a:xfrm>
            <a:off x="9700" y="836712"/>
            <a:ext cx="9134300"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C00000"/>
                </a:solidFill>
                <a:latin typeface="微软雅黑"/>
                <a:ea typeface="微软雅黑"/>
                <a:cs typeface="微软雅黑"/>
              </a:rPr>
              <a:t>与俄罗斯相关单位的合作情况</a:t>
            </a:r>
            <a:endParaRPr lang="zh-CN" altLang="en-US" sz="2800" b="1" dirty="0">
              <a:solidFill>
                <a:srgbClr val="C00000"/>
              </a:solidFill>
              <a:latin typeface="微软雅黑"/>
              <a:ea typeface="微软雅黑"/>
              <a:cs typeface="微软雅黑"/>
            </a:endParaRPr>
          </a:p>
        </p:txBody>
      </p:sp>
      <p:sp>
        <p:nvSpPr>
          <p:cNvPr id="20" name="圆角矩形 19"/>
          <p:cNvSpPr/>
          <p:nvPr/>
        </p:nvSpPr>
        <p:spPr>
          <a:xfrm>
            <a:off x="0" y="1340768"/>
            <a:ext cx="4572000" cy="504056"/>
          </a:xfrm>
          <a:prstGeom prst="roundRect">
            <a:avLst>
              <a:gd name="adj" fmla="val 10000"/>
            </a:avLst>
          </a:prstGeom>
          <a:noFill/>
          <a:ln>
            <a:noFill/>
          </a:ln>
        </p:spPr>
        <p:style>
          <a:lnRef idx="2">
            <a:schemeClr val="dk1"/>
          </a:lnRef>
          <a:fillRef idx="1">
            <a:schemeClr val="lt1"/>
          </a:fillRef>
          <a:effectRef idx="0">
            <a:schemeClr val="dk1"/>
          </a:effectRef>
          <a:fontRef idx="minor">
            <a:schemeClr val="dk1"/>
          </a:fontRef>
        </p:style>
        <p:txBody>
          <a:bodyPr vert="horz" anchor="ctr" anchorCtr="0"/>
          <a:lstStyle/>
          <a:p>
            <a:pPr fontAlgn="ctr"/>
            <a:r>
              <a:rPr lang="en-US" altLang="zh-CN" sz="2400" b="1" dirty="0" smtClean="0">
                <a:solidFill>
                  <a:schemeClr val="tx2"/>
                </a:solidFill>
                <a:latin typeface="微软雅黑"/>
                <a:ea typeface="微软雅黑"/>
                <a:cs typeface="微软雅黑"/>
              </a:rPr>
              <a:t>3</a:t>
            </a:r>
            <a:r>
              <a:rPr lang="zh-CN" altLang="en-US" sz="2400" b="1" dirty="0" smtClean="0">
                <a:solidFill>
                  <a:schemeClr val="tx2"/>
                </a:solidFill>
                <a:latin typeface="微软雅黑"/>
                <a:ea typeface="微软雅黑"/>
                <a:cs typeface="微软雅黑"/>
              </a:rPr>
              <a:t>、中</a:t>
            </a:r>
            <a:r>
              <a:rPr lang="en-US" altLang="zh-CN" sz="2400" b="1" dirty="0" smtClean="0">
                <a:solidFill>
                  <a:schemeClr val="tx2"/>
                </a:solidFill>
                <a:latin typeface="微软雅黑"/>
                <a:ea typeface="微软雅黑"/>
                <a:cs typeface="微软雅黑"/>
              </a:rPr>
              <a:t>-</a:t>
            </a:r>
            <a:r>
              <a:rPr lang="zh-CN" altLang="en-US" sz="2400" b="1" dirty="0" smtClean="0">
                <a:solidFill>
                  <a:schemeClr val="tx2"/>
                </a:solidFill>
                <a:latin typeface="微软雅黑"/>
                <a:ea typeface="微软雅黑"/>
                <a:cs typeface="微软雅黑"/>
              </a:rPr>
              <a:t>俄双方的项目合作情况</a:t>
            </a:r>
            <a:endParaRPr lang="zh-CN" altLang="en-US" sz="2400" b="1" dirty="0">
              <a:solidFill>
                <a:schemeClr val="tx2"/>
              </a:solidFill>
              <a:latin typeface="微软雅黑"/>
              <a:ea typeface="微软雅黑"/>
              <a:cs typeface="微软雅黑"/>
            </a:endParaRPr>
          </a:p>
        </p:txBody>
      </p:sp>
      <p:pic>
        <p:nvPicPr>
          <p:cNvPr id="40962" name="Picture 2"/>
          <p:cNvPicPr>
            <a:picLocks noChangeAspect="1" noChangeArrowheads="1"/>
          </p:cNvPicPr>
          <p:nvPr/>
        </p:nvPicPr>
        <p:blipFill>
          <a:blip r:embed="rId6" cstate="print"/>
          <a:srcRect/>
          <a:stretch>
            <a:fillRect/>
          </a:stretch>
        </p:blipFill>
        <p:spPr bwMode="auto">
          <a:xfrm>
            <a:off x="683568" y="1844824"/>
            <a:ext cx="3600400" cy="2395950"/>
          </a:xfrm>
          <a:prstGeom prst="rect">
            <a:avLst/>
          </a:prstGeom>
          <a:noFill/>
          <a:ln w="9525">
            <a:noFill/>
            <a:miter lim="800000"/>
            <a:headEnd/>
            <a:tailEnd/>
          </a:ln>
        </p:spPr>
      </p:pic>
      <p:sp>
        <p:nvSpPr>
          <p:cNvPr id="10" name="TextBox 9"/>
          <p:cNvSpPr txBox="1"/>
          <p:nvPr/>
        </p:nvSpPr>
        <p:spPr>
          <a:xfrm>
            <a:off x="149920" y="4797152"/>
            <a:ext cx="8892480" cy="2016224"/>
          </a:xfrm>
          <a:prstGeom prst="rect">
            <a:avLst/>
          </a:prstGeom>
          <a:solidFill>
            <a:schemeClr val="tx2">
              <a:lumMod val="60000"/>
              <a:lumOff val="40000"/>
            </a:schemeClr>
          </a:solidFill>
          <a:ln w="19050">
            <a:solidFill>
              <a:schemeClr val="bg1"/>
            </a:solidFill>
          </a:ln>
          <a:effectLst>
            <a:outerShdw blurRad="50800" dist="38100" dir="2700000" algn="tl" rotWithShape="0">
              <a:prstClr val="black">
                <a:alpha val="40000"/>
              </a:prstClr>
            </a:outerShdw>
          </a:effectLst>
        </p:spPr>
        <p:txBody>
          <a:bodyPr wrap="square" anchor="ctr">
            <a:noAutofit/>
          </a:bodyPr>
          <a:lstStyle/>
          <a:p>
            <a:pPr marL="285750" indent="-285750">
              <a:buFont typeface="Wingdings" charset="2"/>
              <a:buChar char="u"/>
            </a:pPr>
            <a:r>
              <a:rPr lang="en-US"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2016</a:t>
            </a: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年</a:t>
            </a:r>
            <a:r>
              <a:rPr lang="en-US"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6</a:t>
            </a: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月，张笛副研究员与俄罗斯的</a:t>
            </a:r>
            <a:r>
              <a:rPr lang="en-US" altLang="zh-CN" sz="2000" b="1" dirty="0" err="1" smtClean="0">
                <a:solidFill>
                  <a:schemeClr val="bg1"/>
                </a:solidFill>
                <a:effectLst>
                  <a:outerShdw blurRad="38100" dist="38100" dir="2700000" algn="tl">
                    <a:srgbClr val="000000">
                      <a:alpha val="43137"/>
                    </a:srgbClr>
                  </a:outerShdw>
                </a:effectLst>
                <a:latin typeface="微软雅黑"/>
                <a:ea typeface="微软雅黑"/>
                <a:cs typeface="微软雅黑"/>
              </a:rPr>
              <a:t>Vadim</a:t>
            </a:r>
            <a:r>
              <a:rPr lang="en-US"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 </a:t>
            </a:r>
            <a:r>
              <a:rPr lang="en-US" altLang="zh-CN" sz="2000" b="1" dirty="0" err="1" smtClean="0">
                <a:solidFill>
                  <a:schemeClr val="bg1"/>
                </a:solidFill>
                <a:effectLst>
                  <a:outerShdw blurRad="38100" dist="38100" dir="2700000" algn="tl">
                    <a:srgbClr val="000000">
                      <a:alpha val="43137"/>
                    </a:srgbClr>
                  </a:outerShdw>
                </a:effectLst>
                <a:latin typeface="微软雅黑"/>
                <a:ea typeface="微软雅黑"/>
                <a:cs typeface="微软雅黑"/>
              </a:rPr>
              <a:t>Goncharov</a:t>
            </a: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教授联合申报了</a:t>
            </a:r>
            <a:r>
              <a:rPr lang="zh-CN" altLang="en-US" sz="2000" b="1" dirty="0" smtClean="0">
                <a:solidFill>
                  <a:srgbClr val="FF0000"/>
                </a:solidFill>
                <a:effectLst>
                  <a:outerShdw blurRad="38100" dist="38100" dir="2700000" algn="tl">
                    <a:srgbClr val="000000">
                      <a:alpha val="43137"/>
                    </a:srgbClr>
                  </a:outerShdw>
                </a:effectLst>
                <a:latin typeface="微软雅黑"/>
                <a:ea typeface="微软雅黑"/>
                <a:cs typeface="微软雅黑"/>
              </a:rPr>
              <a:t>国家自然科学基金国际（地区）合作与交流项目</a:t>
            </a:r>
            <a:endParaRPr lang="en-US" altLang="zh-CN" sz="2000" b="1" dirty="0" smtClean="0">
              <a:solidFill>
                <a:srgbClr val="FF0000"/>
              </a:solidFill>
              <a:effectLst>
                <a:outerShdw blurRad="38100" dist="38100" dir="2700000" algn="tl">
                  <a:srgbClr val="000000">
                    <a:alpha val="43137"/>
                  </a:srgbClr>
                </a:outerShdw>
              </a:effectLst>
              <a:latin typeface="微软雅黑"/>
              <a:ea typeface="微软雅黑"/>
              <a:cs typeface="微软雅黑"/>
            </a:endParaRPr>
          </a:p>
          <a:p>
            <a:pPr marL="285750" indent="-285750"/>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    项目名称：</a:t>
            </a:r>
            <a:r>
              <a:rPr lang="zh-CN" altLang="en-US" sz="2000" b="1" dirty="0" smtClean="0">
                <a:solidFill>
                  <a:srgbClr val="FF0000"/>
                </a:solidFill>
                <a:effectLst>
                  <a:outerShdw blurRad="38100" dist="38100" dir="2700000" algn="tl">
                    <a:srgbClr val="000000">
                      <a:alpha val="43137"/>
                    </a:srgbClr>
                  </a:outerShdw>
                </a:effectLst>
                <a:latin typeface="微软雅黑"/>
                <a:ea typeface="微软雅黑"/>
                <a:cs typeface="微软雅黑"/>
              </a:rPr>
              <a:t>冰区水域船舶航行风险评价的基础理论</a:t>
            </a:r>
            <a:endParaRPr lang="en-US" altLang="zh-CN" sz="2000" b="1" dirty="0" smtClean="0">
              <a:solidFill>
                <a:srgbClr val="FF0000"/>
              </a:solidFill>
              <a:effectLst>
                <a:outerShdw blurRad="38100" dist="38100" dir="2700000" algn="tl">
                  <a:srgbClr val="000000">
                    <a:alpha val="43137"/>
                  </a:srgbClr>
                </a:outerShdw>
              </a:effectLst>
              <a:latin typeface="微软雅黑"/>
              <a:ea typeface="微软雅黑"/>
              <a:cs typeface="微软雅黑"/>
            </a:endParaRPr>
          </a:p>
          <a:p>
            <a:pPr marL="285750" indent="-285750"/>
            <a:r>
              <a:rPr lang="en-US"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    </a:t>
            </a: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参与单位：武汉理工大学、</a:t>
            </a:r>
            <a:r>
              <a:rPr lang="zh-CN"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俄罗斯圣彼得堡国立海洋技术大学</a:t>
            </a: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、俄罗斯</a:t>
            </a:r>
            <a:r>
              <a:rPr lang="zh-CN"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克雷洛夫国家科学中心</a:t>
            </a:r>
            <a:endParaRPr lang="en-US" altLang="zh-CN" sz="2000" b="1" dirty="0" smtClean="0">
              <a:solidFill>
                <a:srgbClr val="FF0000"/>
              </a:solidFill>
              <a:effectLst>
                <a:outerShdw blurRad="38100" dist="38100" dir="2700000" algn="tl">
                  <a:srgbClr val="000000">
                    <a:alpha val="43137"/>
                  </a:srgbClr>
                </a:outerShdw>
              </a:effectLst>
              <a:latin typeface="微软雅黑"/>
              <a:ea typeface="微软雅黑"/>
              <a:cs typeface="微软雅黑"/>
            </a:endParaRPr>
          </a:p>
          <a:p>
            <a:pPr marL="285750" indent="-285750">
              <a:buFont typeface="Wingdings" charset="2"/>
              <a:buChar char="u"/>
            </a:pP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中</a:t>
            </a:r>
            <a:r>
              <a:rPr lang="en-US" altLang="zh-CN"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a:t>
            </a:r>
            <a:r>
              <a:rPr lang="zh-CN" altLang="en-US" sz="2000" b="1" dirty="0" smtClean="0">
                <a:solidFill>
                  <a:schemeClr val="bg1"/>
                </a:solidFill>
                <a:effectLst>
                  <a:outerShdw blurRad="38100" dist="38100" dir="2700000" algn="tl">
                    <a:srgbClr val="000000">
                      <a:alpha val="43137"/>
                    </a:srgbClr>
                  </a:outerShdw>
                </a:effectLst>
                <a:latin typeface="微软雅黑"/>
                <a:ea typeface="微软雅黑"/>
                <a:cs typeface="微软雅黑"/>
              </a:rPr>
              <a:t>俄双方合作发表学术论文多篇</a:t>
            </a:r>
            <a:endParaRPr lang="zh-CN" altLang="en-US" sz="2000" b="1" dirty="0" smtClean="0">
              <a:solidFill>
                <a:srgbClr val="FF0000"/>
              </a:solidFill>
              <a:effectLst>
                <a:outerShdw blurRad="38100" dist="38100" dir="2700000" algn="tl">
                  <a:srgbClr val="000000">
                    <a:alpha val="43137"/>
                  </a:srgbClr>
                </a:outerShdw>
              </a:effectLst>
              <a:latin typeface="微软雅黑"/>
              <a:ea typeface="微软雅黑"/>
              <a:cs typeface="微软雅黑"/>
            </a:endParaRPr>
          </a:p>
        </p:txBody>
      </p:sp>
      <p:pic>
        <p:nvPicPr>
          <p:cNvPr id="40963" name="Picture 3"/>
          <p:cNvPicPr>
            <a:picLocks noChangeAspect="1" noChangeArrowheads="1"/>
          </p:cNvPicPr>
          <p:nvPr/>
        </p:nvPicPr>
        <p:blipFill>
          <a:blip r:embed="rId7" cstate="print"/>
          <a:srcRect/>
          <a:stretch>
            <a:fillRect/>
          </a:stretch>
        </p:blipFill>
        <p:spPr bwMode="auto">
          <a:xfrm>
            <a:off x="4644008" y="1772816"/>
            <a:ext cx="4032448" cy="2406895"/>
          </a:xfrm>
          <a:prstGeom prst="rect">
            <a:avLst/>
          </a:prstGeom>
          <a:noFill/>
          <a:ln w="9525">
            <a:noFill/>
            <a:miter lim="800000"/>
            <a:headEnd/>
            <a:tailEnd/>
          </a:ln>
        </p:spPr>
      </p:pic>
      <p:sp>
        <p:nvSpPr>
          <p:cNvPr id="13" name="TextBox 12"/>
          <p:cNvSpPr txBox="1"/>
          <p:nvPr/>
        </p:nvSpPr>
        <p:spPr>
          <a:xfrm>
            <a:off x="251520" y="4365104"/>
            <a:ext cx="4283968"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dirty="0" smtClean="0">
                <a:latin typeface="微软雅黑" pitchFamily="34" charset="-122"/>
                <a:ea typeface="微软雅黑" pitchFamily="34" charset="-122"/>
              </a:rPr>
              <a:t>合作项目计划进行冰池实验的实验场地</a:t>
            </a:r>
            <a:endParaRPr lang="zh-CN" altLang="en-US" dirty="0">
              <a:latin typeface="微软雅黑" pitchFamily="34" charset="-122"/>
              <a:ea typeface="微软雅黑" pitchFamily="34" charset="-122"/>
            </a:endParaRPr>
          </a:p>
        </p:txBody>
      </p:sp>
      <p:sp>
        <p:nvSpPr>
          <p:cNvPr id="14" name="TextBox 13"/>
          <p:cNvSpPr txBox="1"/>
          <p:nvPr/>
        </p:nvSpPr>
        <p:spPr>
          <a:xfrm>
            <a:off x="4788024" y="4365104"/>
            <a:ext cx="3528392" cy="369332"/>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dirty="0" smtClean="0">
                <a:latin typeface="微软雅黑" pitchFamily="34" charset="-122"/>
                <a:ea typeface="微软雅黑" pitchFamily="34" charset="-122"/>
              </a:rPr>
              <a:t>冰区水域船舶航行系统韧性框架</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390569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0" y="-133350"/>
            <a:ext cx="9148763" cy="7000875"/>
            <a:chOff x="0" y="-84"/>
            <a:chExt cx="5763" cy="4410"/>
          </a:xfrm>
        </p:grpSpPr>
        <p:pic>
          <p:nvPicPr>
            <p:cNvPr id="5" name="Picture 3"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pic>
          <p:nvPicPr>
            <p:cNvPr id="9" name="Picture 9" descr="未标题-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 y="3793"/>
              <a:ext cx="521"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标题 1"/>
          <p:cNvSpPr>
            <a:spLocks noGrp="1"/>
          </p:cNvSpPr>
          <p:nvPr>
            <p:ph type="title"/>
          </p:nvPr>
        </p:nvSpPr>
        <p:spPr>
          <a:xfrm>
            <a:off x="395536" y="1412776"/>
            <a:ext cx="8229600" cy="1143000"/>
          </a:xfrm>
        </p:spPr>
        <p:txBody>
          <a:bodyPr/>
          <a:lstStyle/>
          <a:p>
            <a:r>
              <a:rPr kumimoji="1" lang="zh-CN" altLang="en-US" sz="6000" b="1" dirty="0" smtClean="0"/>
              <a:t>汇报完毕</a:t>
            </a:r>
            <a:endParaRPr kumimoji="1" lang="zh-CN" altLang="en-US" sz="6000" b="1" dirty="0"/>
          </a:p>
        </p:txBody>
      </p:sp>
      <p:sp>
        <p:nvSpPr>
          <p:cNvPr id="3" name="内容占位符 2"/>
          <p:cNvSpPr>
            <a:spLocks noGrp="1"/>
          </p:cNvSpPr>
          <p:nvPr>
            <p:ph idx="1"/>
          </p:nvPr>
        </p:nvSpPr>
        <p:spPr>
          <a:xfrm>
            <a:off x="611560" y="2924944"/>
            <a:ext cx="8229600" cy="1612776"/>
          </a:xfrm>
        </p:spPr>
        <p:txBody>
          <a:bodyPr/>
          <a:lstStyle/>
          <a:p>
            <a:pPr marL="0" indent="0" algn="ctr">
              <a:buNone/>
            </a:pPr>
            <a:r>
              <a:rPr kumimoji="1" lang="zh-CN" altLang="en-US" sz="7200" b="1" dirty="0" smtClean="0"/>
              <a:t>谢谢大家！</a:t>
            </a:r>
            <a:endParaRPr kumimoji="1" lang="zh-CN" altLang="en-US" sz="7200" b="1" dirty="0"/>
          </a:p>
        </p:txBody>
      </p:sp>
    </p:spTree>
    <p:extLst>
      <p:ext uri="{BB962C8B-B14F-4D97-AF65-F5344CB8AC3E}">
        <p14:creationId xmlns:p14="http://schemas.microsoft.com/office/powerpoint/2010/main" val="417802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zh-CN" altLang="en-US">
              <a:latin typeface="Arial" charset="0"/>
              <a:ea typeface="宋体" charset="0"/>
            </a:endParaRPr>
          </a:p>
        </p:txBody>
      </p:sp>
      <p:sp>
        <p:nvSpPr>
          <p:cNvPr id="17411" name="Rectangle 3"/>
          <p:cNvSpPr>
            <a:spLocks noGrp="1" noChangeArrowheads="1"/>
          </p:cNvSpPr>
          <p:nvPr>
            <p:ph type="body" idx="1"/>
          </p:nvPr>
        </p:nvSpPr>
        <p:spPr/>
        <p:txBody>
          <a:bodyPr/>
          <a:lstStyle/>
          <a:p>
            <a:pPr eaLnBrk="1" hangingPunct="1"/>
            <a:endParaRPr lang="zh-CN" altLang="en-US">
              <a:latin typeface="Arial" charset="0"/>
              <a:ea typeface="宋体" charset="0"/>
            </a:endParaRPr>
          </a:p>
        </p:txBody>
      </p:sp>
      <p:grpSp>
        <p:nvGrpSpPr>
          <p:cNvPr id="17412" name="Group 4"/>
          <p:cNvGrpSpPr>
            <a:grpSpLocks/>
          </p:cNvGrpSpPr>
          <p:nvPr/>
        </p:nvGrpSpPr>
        <p:grpSpPr bwMode="auto">
          <a:xfrm>
            <a:off x="71438" y="-93663"/>
            <a:ext cx="9151937" cy="6999288"/>
            <a:chOff x="0" y="0"/>
            <a:chExt cx="5766" cy="4413"/>
          </a:xfrm>
        </p:grpSpPr>
        <p:pic>
          <p:nvPicPr>
            <p:cNvPr id="17419" name="Picture 5"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
              <a:ext cx="5766" cy="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1"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164"/>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2"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0"/>
              <a:ext cx="1877"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3" name="副标题 2"/>
            <p:cNvSpPr txBox="1">
              <a:spLocks noChangeArrowheads="1"/>
            </p:cNvSpPr>
            <p:nvPr/>
          </p:nvSpPr>
          <p:spPr bwMode="auto">
            <a:xfrm>
              <a:off x="751" y="478"/>
              <a:ext cx="1723"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pic>
          <p:nvPicPr>
            <p:cNvPr id="17424" name="Picture 10" descr="未标题-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 y="3880"/>
              <a:ext cx="521"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13" name="Text Box 3"/>
          <p:cNvSpPr txBox="1">
            <a:spLocks noChangeArrowheads="1"/>
          </p:cNvSpPr>
          <p:nvPr/>
        </p:nvSpPr>
        <p:spPr bwMode="auto">
          <a:xfrm>
            <a:off x="828675" y="1701800"/>
            <a:ext cx="3744913"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lnSpc>
                <a:spcPct val="150000"/>
              </a:lnSpc>
            </a:pPr>
            <a:r>
              <a:rPr lang="zh-CN" altLang="en-US" sz="2000" b="1">
                <a:solidFill>
                  <a:schemeClr val="accent2"/>
                </a:solidFill>
                <a:latin typeface="黑体" charset="0"/>
              </a:rPr>
              <a:t>现有教职工</a:t>
            </a:r>
            <a:r>
              <a:rPr lang="zh-CN" altLang="en-US" sz="2000" b="1">
                <a:solidFill>
                  <a:srgbClr val="3E0AFC"/>
                </a:solidFill>
                <a:latin typeface="黑体" charset="0"/>
              </a:rPr>
              <a:t>           </a:t>
            </a:r>
            <a:r>
              <a:rPr lang="zh-CN" altLang="en-US" sz="2000" b="1">
                <a:solidFill>
                  <a:srgbClr val="FF0000"/>
                </a:solidFill>
                <a:latin typeface="黑体" charset="0"/>
              </a:rPr>
              <a:t>5473人</a:t>
            </a:r>
          </a:p>
          <a:p>
            <a:pPr eaLnBrk="1" hangingPunct="1">
              <a:lnSpc>
                <a:spcPct val="150000"/>
              </a:lnSpc>
            </a:pPr>
            <a:r>
              <a:rPr lang="zh-CN" altLang="en-US" sz="2000" b="1">
                <a:solidFill>
                  <a:schemeClr val="accent2"/>
                </a:solidFill>
                <a:latin typeface="黑体" charset="0"/>
              </a:rPr>
              <a:t>专任教师</a:t>
            </a:r>
            <a:r>
              <a:rPr lang="zh-CN" altLang="en-US" sz="2000" b="1">
                <a:solidFill>
                  <a:srgbClr val="000000"/>
                </a:solidFill>
                <a:latin typeface="黑体" charset="0"/>
              </a:rPr>
              <a:t>           </a:t>
            </a:r>
            <a:r>
              <a:rPr lang="en-US" altLang="zh-CN" sz="2000" b="1">
                <a:solidFill>
                  <a:srgbClr val="FF0000"/>
                </a:solidFill>
                <a:latin typeface="黑体" charset="0"/>
              </a:rPr>
              <a:t>2700</a:t>
            </a:r>
            <a:r>
              <a:rPr lang="zh-CN" altLang="en-US" sz="2000" b="1">
                <a:solidFill>
                  <a:srgbClr val="FF0000"/>
                </a:solidFill>
                <a:latin typeface="黑体" charset="0"/>
              </a:rPr>
              <a:t>余人</a:t>
            </a:r>
          </a:p>
          <a:p>
            <a:pPr eaLnBrk="1" hangingPunct="1">
              <a:lnSpc>
                <a:spcPct val="150000"/>
              </a:lnSpc>
            </a:pPr>
            <a:r>
              <a:rPr lang="zh-CN" altLang="en-US" sz="2000" b="1">
                <a:solidFill>
                  <a:srgbClr val="000000"/>
                </a:solidFill>
                <a:latin typeface="黑体" charset="0"/>
              </a:rPr>
              <a:t>  </a:t>
            </a:r>
            <a:r>
              <a:rPr lang="en-US" altLang="zh-CN" sz="2000" b="1">
                <a:solidFill>
                  <a:schemeClr val="accent2"/>
                </a:solidFill>
                <a:latin typeface="宋体" charset="0"/>
              </a:rPr>
              <a:t>——</a:t>
            </a:r>
            <a:r>
              <a:rPr lang="en-US" altLang="zh-CN" sz="2000" b="1">
                <a:solidFill>
                  <a:schemeClr val="accent2"/>
                </a:solidFill>
                <a:latin typeface="黑体" charset="0"/>
              </a:rPr>
              <a:t> </a:t>
            </a:r>
            <a:r>
              <a:rPr lang="zh-CN" altLang="en-US" sz="2000" b="1">
                <a:solidFill>
                  <a:schemeClr val="accent2"/>
                </a:solidFill>
                <a:latin typeface="黑体" charset="0"/>
              </a:rPr>
              <a:t>教授</a:t>
            </a:r>
            <a:r>
              <a:rPr lang="zh-CN" altLang="en-US" sz="2000" b="1">
                <a:solidFill>
                  <a:srgbClr val="000000"/>
                </a:solidFill>
                <a:latin typeface="黑体" charset="0"/>
              </a:rPr>
              <a:t>           </a:t>
            </a:r>
            <a:r>
              <a:rPr lang="en-US" altLang="zh-CN" sz="2000" b="1">
                <a:solidFill>
                  <a:srgbClr val="FF0000"/>
                </a:solidFill>
                <a:latin typeface="黑体" charset="0"/>
              </a:rPr>
              <a:t>663</a:t>
            </a:r>
            <a:r>
              <a:rPr lang="zh-CN" altLang="en-US" sz="2000" b="1">
                <a:solidFill>
                  <a:srgbClr val="FF0000"/>
                </a:solidFill>
                <a:latin typeface="黑体" charset="0"/>
              </a:rPr>
              <a:t>人</a:t>
            </a:r>
          </a:p>
          <a:p>
            <a:pPr eaLnBrk="1" hangingPunct="1">
              <a:lnSpc>
                <a:spcPct val="150000"/>
              </a:lnSpc>
            </a:pPr>
            <a:r>
              <a:rPr lang="zh-CN" altLang="en-US" sz="2000" b="1">
                <a:solidFill>
                  <a:srgbClr val="000000"/>
                </a:solidFill>
                <a:latin typeface="黑体" charset="0"/>
              </a:rPr>
              <a:t>  </a:t>
            </a:r>
            <a:r>
              <a:rPr lang="en-US" altLang="zh-CN" sz="2000" b="1">
                <a:solidFill>
                  <a:schemeClr val="accent2"/>
                </a:solidFill>
                <a:latin typeface="宋体" charset="0"/>
              </a:rPr>
              <a:t>——</a:t>
            </a:r>
            <a:r>
              <a:rPr lang="en-US" altLang="zh-CN" sz="2000" b="1">
                <a:solidFill>
                  <a:schemeClr val="accent2"/>
                </a:solidFill>
                <a:latin typeface="黑体" charset="0"/>
              </a:rPr>
              <a:t> </a:t>
            </a:r>
            <a:r>
              <a:rPr lang="zh-CN" altLang="en-US" sz="2000" b="1">
                <a:solidFill>
                  <a:schemeClr val="accent2"/>
                </a:solidFill>
                <a:latin typeface="黑体" charset="0"/>
              </a:rPr>
              <a:t>副教授        </a:t>
            </a:r>
            <a:r>
              <a:rPr lang="en-US" altLang="zh-CN" sz="2000" b="1">
                <a:solidFill>
                  <a:srgbClr val="FF0000"/>
                </a:solidFill>
                <a:latin typeface="黑体" charset="0"/>
              </a:rPr>
              <a:t>1290</a:t>
            </a:r>
            <a:r>
              <a:rPr lang="zh-CN" altLang="en-US" sz="2000" b="1">
                <a:solidFill>
                  <a:srgbClr val="FF0000"/>
                </a:solidFill>
                <a:latin typeface="黑体" charset="0"/>
              </a:rPr>
              <a:t>人</a:t>
            </a:r>
          </a:p>
          <a:p>
            <a:pPr eaLnBrk="1" hangingPunct="1">
              <a:lnSpc>
                <a:spcPct val="150000"/>
              </a:lnSpc>
            </a:pPr>
            <a:endParaRPr lang="zh-CN" altLang="en-US" sz="2000" b="1">
              <a:solidFill>
                <a:schemeClr val="accent2"/>
              </a:solidFill>
              <a:latin typeface="黑体" charset="0"/>
            </a:endParaRPr>
          </a:p>
        </p:txBody>
      </p:sp>
      <p:sp>
        <p:nvSpPr>
          <p:cNvPr id="17414" name="矩形 5"/>
          <p:cNvSpPr>
            <a:spLocks noChangeArrowheads="1"/>
          </p:cNvSpPr>
          <p:nvPr/>
        </p:nvSpPr>
        <p:spPr bwMode="auto">
          <a:xfrm>
            <a:off x="5364163" y="41275"/>
            <a:ext cx="21494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a:solidFill>
                  <a:schemeClr val="bg1"/>
                </a:solidFill>
                <a:latin typeface="黑体" charset="0"/>
              </a:rPr>
              <a:t>二</a:t>
            </a:r>
            <a:r>
              <a:rPr lang="en-US" altLang="zh-CN" sz="2800" b="1">
                <a:solidFill>
                  <a:schemeClr val="bg1"/>
                </a:solidFill>
                <a:latin typeface="宋体" charset="0"/>
                <a:ea typeface="宋体" charset="0"/>
                <a:cs typeface="宋体" charset="0"/>
              </a:rPr>
              <a:t>.</a:t>
            </a:r>
            <a:r>
              <a:rPr lang="zh-CN" altLang="en-US" sz="2800" b="1">
                <a:solidFill>
                  <a:schemeClr val="bg1"/>
                </a:solidFill>
                <a:latin typeface="黑体" charset="0"/>
              </a:rPr>
              <a:t>学校特色</a:t>
            </a:r>
          </a:p>
        </p:txBody>
      </p:sp>
      <p:sp>
        <p:nvSpPr>
          <p:cNvPr id="17415" name="Rectangle 14"/>
          <p:cNvSpPr>
            <a:spLocks noChangeArrowheads="1"/>
          </p:cNvSpPr>
          <p:nvPr/>
        </p:nvSpPr>
        <p:spPr bwMode="auto">
          <a:xfrm>
            <a:off x="827088" y="3789363"/>
            <a:ext cx="4572000"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2000" b="1">
                <a:solidFill>
                  <a:schemeClr val="accent2"/>
                </a:solidFill>
                <a:latin typeface="黑体" charset="0"/>
              </a:rPr>
              <a:t>院士（含双聘）          </a:t>
            </a:r>
            <a:r>
              <a:rPr lang="en-US" altLang="zh-CN" sz="2000" b="1">
                <a:solidFill>
                  <a:srgbClr val="FF0000"/>
                </a:solidFill>
                <a:latin typeface="黑体" charset="0"/>
              </a:rPr>
              <a:t>6</a:t>
            </a:r>
            <a:r>
              <a:rPr lang="zh-CN" altLang="en-US" sz="2000" b="1">
                <a:solidFill>
                  <a:srgbClr val="FF0000"/>
                </a:solidFill>
                <a:latin typeface="黑体" charset="0"/>
              </a:rPr>
              <a:t>人</a:t>
            </a:r>
          </a:p>
          <a:p>
            <a:pPr>
              <a:lnSpc>
                <a:spcPct val="150000"/>
              </a:lnSpc>
            </a:pPr>
            <a:r>
              <a:rPr lang="zh-CN" altLang="en-US" sz="2000" b="1">
                <a:solidFill>
                  <a:schemeClr val="accent2"/>
                </a:solidFill>
                <a:latin typeface="黑体" charset="0"/>
              </a:rPr>
              <a:t>国家千人计划           </a:t>
            </a:r>
            <a:r>
              <a:rPr lang="en-US" altLang="zh-CN" sz="2000" b="1">
                <a:solidFill>
                  <a:srgbClr val="FF0000"/>
                </a:solidFill>
                <a:latin typeface="黑体" charset="0"/>
              </a:rPr>
              <a:t>12</a:t>
            </a:r>
            <a:r>
              <a:rPr lang="zh-CN" altLang="en-US" sz="2000" b="1">
                <a:solidFill>
                  <a:srgbClr val="FF0000"/>
                </a:solidFill>
                <a:latin typeface="黑体" charset="0"/>
              </a:rPr>
              <a:t>人</a:t>
            </a:r>
          </a:p>
          <a:p>
            <a:pPr>
              <a:lnSpc>
                <a:spcPct val="150000"/>
              </a:lnSpc>
            </a:pPr>
            <a:r>
              <a:rPr lang="zh-CN" altLang="en-US" sz="2000" b="1">
                <a:solidFill>
                  <a:schemeClr val="accent2"/>
                </a:solidFill>
                <a:latin typeface="黑体" charset="0"/>
              </a:rPr>
              <a:t>国家杰青、长江学者     </a:t>
            </a:r>
            <a:r>
              <a:rPr lang="zh-CN" altLang="en-US" sz="2000" b="1">
                <a:solidFill>
                  <a:srgbClr val="FF0000"/>
                </a:solidFill>
                <a:latin typeface="黑体" charset="0"/>
              </a:rPr>
              <a:t>14人</a:t>
            </a:r>
          </a:p>
          <a:p>
            <a:pPr>
              <a:lnSpc>
                <a:spcPct val="150000"/>
              </a:lnSpc>
            </a:pPr>
            <a:r>
              <a:rPr lang="zh-CN" altLang="en-US" sz="2000" b="1">
                <a:solidFill>
                  <a:schemeClr val="accent2"/>
                </a:solidFill>
                <a:latin typeface="黑体" charset="0"/>
              </a:rPr>
              <a:t>国家级教学名师          </a:t>
            </a:r>
            <a:r>
              <a:rPr lang="en-US" altLang="zh-CN" sz="2000" b="1">
                <a:solidFill>
                  <a:srgbClr val="FF0000"/>
                </a:solidFill>
                <a:latin typeface="黑体" charset="0"/>
              </a:rPr>
              <a:t>3</a:t>
            </a:r>
            <a:r>
              <a:rPr lang="zh-CN" altLang="en-US" sz="2000" b="1">
                <a:solidFill>
                  <a:srgbClr val="FF0000"/>
                </a:solidFill>
                <a:latin typeface="黑体" charset="0"/>
              </a:rPr>
              <a:t>人</a:t>
            </a:r>
          </a:p>
          <a:p>
            <a:pPr>
              <a:lnSpc>
                <a:spcPct val="150000"/>
              </a:lnSpc>
            </a:pPr>
            <a:r>
              <a:rPr lang="zh-CN" altLang="en-US" sz="2000" b="1">
                <a:solidFill>
                  <a:schemeClr val="accent2"/>
                </a:solidFill>
                <a:latin typeface="黑体" charset="0"/>
              </a:rPr>
              <a:t>享受国家、省级津贴    </a:t>
            </a:r>
            <a:r>
              <a:rPr lang="en-US" altLang="zh-CN" sz="2000" b="1">
                <a:solidFill>
                  <a:srgbClr val="FF0000"/>
                </a:solidFill>
                <a:latin typeface="黑体" charset="0"/>
              </a:rPr>
              <a:t>227</a:t>
            </a:r>
            <a:r>
              <a:rPr lang="zh-CN" altLang="en-US" sz="2000" b="1">
                <a:solidFill>
                  <a:srgbClr val="FF0000"/>
                </a:solidFill>
                <a:latin typeface="黑体" charset="0"/>
              </a:rPr>
              <a:t>人</a:t>
            </a:r>
          </a:p>
        </p:txBody>
      </p:sp>
      <p:sp>
        <p:nvSpPr>
          <p:cNvPr id="17416" name="矩形 1"/>
          <p:cNvSpPr>
            <a:spLocks noChangeArrowheads="1"/>
          </p:cNvSpPr>
          <p:nvPr/>
        </p:nvSpPr>
        <p:spPr bwMode="auto">
          <a:xfrm>
            <a:off x="900113" y="1052513"/>
            <a:ext cx="19716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altLang="zh-CN" sz="2800" b="1">
                <a:solidFill>
                  <a:srgbClr val="CC3300"/>
                </a:solidFill>
                <a:latin typeface="黑体" charset="0"/>
              </a:rPr>
              <a:t>1.</a:t>
            </a:r>
            <a:r>
              <a:rPr lang="zh-CN" altLang="en-US" sz="2800" b="1">
                <a:solidFill>
                  <a:srgbClr val="CC3300"/>
                </a:solidFill>
                <a:latin typeface="黑体" charset="0"/>
              </a:rPr>
              <a:t>学校概况</a:t>
            </a:r>
          </a:p>
        </p:txBody>
      </p:sp>
      <p:pic>
        <p:nvPicPr>
          <p:cNvPr id="17426" name="Picture 1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16463" y="1557338"/>
            <a:ext cx="4103687" cy="2376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pic>
        <p:nvPicPr>
          <p:cNvPr id="17427" name="Picture 1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16463" y="4076700"/>
            <a:ext cx="4103687" cy="237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accent1">
                      <a:gamma/>
                      <a:shade val="60000"/>
                      <a:invGamma/>
                      <a:alpha val="74998"/>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zh-CN" altLang="en-US">
              <a:latin typeface="Arial" charset="0"/>
              <a:ea typeface="宋体" charset="0"/>
            </a:endParaRPr>
          </a:p>
        </p:txBody>
      </p:sp>
      <p:sp>
        <p:nvSpPr>
          <p:cNvPr id="18435" name="Rectangle 3"/>
          <p:cNvSpPr>
            <a:spLocks noGrp="1" noChangeArrowheads="1"/>
          </p:cNvSpPr>
          <p:nvPr>
            <p:ph type="body" idx="1"/>
          </p:nvPr>
        </p:nvSpPr>
        <p:spPr/>
        <p:txBody>
          <a:bodyPr/>
          <a:lstStyle/>
          <a:p>
            <a:pPr eaLnBrk="1" hangingPunct="1"/>
            <a:endParaRPr lang="zh-CN" altLang="en-US">
              <a:latin typeface="Arial" charset="0"/>
              <a:ea typeface="宋体" charset="0"/>
            </a:endParaRPr>
          </a:p>
        </p:txBody>
      </p:sp>
      <p:grpSp>
        <p:nvGrpSpPr>
          <p:cNvPr id="18436" name="Group 4"/>
          <p:cNvGrpSpPr>
            <a:grpSpLocks/>
          </p:cNvGrpSpPr>
          <p:nvPr/>
        </p:nvGrpSpPr>
        <p:grpSpPr bwMode="auto">
          <a:xfrm>
            <a:off x="-33338" y="-96838"/>
            <a:ext cx="9147176" cy="7000876"/>
            <a:chOff x="0" y="0"/>
            <a:chExt cx="5766" cy="4413"/>
          </a:xfrm>
        </p:grpSpPr>
        <p:pic>
          <p:nvPicPr>
            <p:cNvPr id="18445" name="Picture 5"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
              <a:ext cx="5766" cy="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7"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164"/>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8"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0"/>
              <a:ext cx="1877"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9" name="副标题 2"/>
            <p:cNvSpPr txBox="1">
              <a:spLocks noChangeArrowheads="1"/>
            </p:cNvSpPr>
            <p:nvPr/>
          </p:nvSpPr>
          <p:spPr bwMode="auto">
            <a:xfrm>
              <a:off x="751" y="478"/>
              <a:ext cx="1723"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18437" name="矩形 5"/>
          <p:cNvSpPr>
            <a:spLocks noChangeArrowheads="1"/>
          </p:cNvSpPr>
          <p:nvPr/>
        </p:nvSpPr>
        <p:spPr bwMode="auto">
          <a:xfrm>
            <a:off x="5364163" y="41275"/>
            <a:ext cx="21494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a:solidFill>
                  <a:schemeClr val="bg1"/>
                </a:solidFill>
                <a:latin typeface="黑体" charset="0"/>
              </a:rPr>
              <a:t>二</a:t>
            </a:r>
            <a:r>
              <a:rPr lang="en-US" altLang="zh-CN" sz="2800" b="1">
                <a:solidFill>
                  <a:schemeClr val="bg1"/>
                </a:solidFill>
                <a:latin typeface="宋体" charset="0"/>
                <a:ea typeface="宋体" charset="0"/>
                <a:cs typeface="宋体" charset="0"/>
              </a:rPr>
              <a:t>.</a:t>
            </a:r>
            <a:r>
              <a:rPr lang="zh-CN" altLang="en-US" sz="2800" b="1">
                <a:solidFill>
                  <a:schemeClr val="bg1"/>
                </a:solidFill>
                <a:latin typeface="黑体" charset="0"/>
              </a:rPr>
              <a:t>学校特色</a:t>
            </a:r>
          </a:p>
        </p:txBody>
      </p:sp>
      <p:sp>
        <p:nvSpPr>
          <p:cNvPr id="18438" name="矩形 1"/>
          <p:cNvSpPr>
            <a:spLocks noChangeArrowheads="1"/>
          </p:cNvSpPr>
          <p:nvPr/>
        </p:nvSpPr>
        <p:spPr bwMode="auto">
          <a:xfrm>
            <a:off x="827088" y="1196975"/>
            <a:ext cx="19716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altLang="zh-CN" sz="2800" b="1">
                <a:solidFill>
                  <a:srgbClr val="CC3300"/>
                </a:solidFill>
                <a:latin typeface="黑体" charset="0"/>
              </a:rPr>
              <a:t>2.</a:t>
            </a:r>
            <a:r>
              <a:rPr lang="zh-CN" altLang="en-US" sz="2800" b="1">
                <a:solidFill>
                  <a:srgbClr val="CC3300"/>
                </a:solidFill>
                <a:latin typeface="黑体" charset="0"/>
              </a:rPr>
              <a:t>人才培养</a:t>
            </a:r>
          </a:p>
        </p:txBody>
      </p:sp>
      <p:sp>
        <p:nvSpPr>
          <p:cNvPr id="18439" name="Rectangle 59"/>
          <p:cNvSpPr>
            <a:spLocks noChangeArrowheads="1"/>
          </p:cNvSpPr>
          <p:nvPr/>
        </p:nvSpPr>
        <p:spPr bwMode="auto">
          <a:xfrm>
            <a:off x="755576" y="1844824"/>
            <a:ext cx="8208912" cy="2835648"/>
          </a:xfrm>
          <a:prstGeom prst="rect">
            <a:avLst/>
          </a:prstGeom>
          <a:noFill/>
          <a:ln>
            <a:noFill/>
          </a:ln>
          <a:effectLst>
            <a:prstShdw prst="shdw17" dist="17961" dir="2700000">
              <a:srgbClr val="708688">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120000"/>
              </a:lnSpc>
              <a:spcBef>
                <a:spcPct val="20000"/>
              </a:spcBef>
              <a:buClr>
                <a:schemeClr val="accent1"/>
              </a:buClr>
              <a:buSzPct val="90000"/>
              <a:buFont typeface="Monotype Sorts" charset="0"/>
              <a:buNone/>
            </a:pPr>
            <a:r>
              <a:rPr lang="zh-CN" altLang="en-US" sz="2800" b="1" dirty="0">
                <a:solidFill>
                  <a:srgbClr val="FF0000"/>
                </a:solidFill>
                <a:latin typeface="黑体" charset="0"/>
              </a:rPr>
              <a:t>■</a:t>
            </a:r>
            <a:r>
              <a:rPr lang="zh-CN" altLang="en-US" sz="2800" b="1" dirty="0">
                <a:solidFill>
                  <a:schemeClr val="accent2"/>
                </a:solidFill>
                <a:latin typeface="黑体" charset="0"/>
              </a:rPr>
              <a:t>本科专业</a:t>
            </a:r>
            <a:r>
              <a:rPr lang="zh-CN" altLang="en-US" sz="2800" b="1" dirty="0">
                <a:solidFill>
                  <a:srgbClr val="FF0000"/>
                </a:solidFill>
                <a:latin typeface="黑体" charset="0"/>
              </a:rPr>
              <a:t>87</a:t>
            </a:r>
            <a:r>
              <a:rPr lang="zh-CN" altLang="en-US" sz="2800" b="1" dirty="0">
                <a:solidFill>
                  <a:schemeClr val="accent2"/>
                </a:solidFill>
                <a:latin typeface="黑体" charset="0"/>
              </a:rPr>
              <a:t>个、国家特色专业</a:t>
            </a:r>
            <a:r>
              <a:rPr lang="zh-CN" altLang="en-US" sz="2800" b="1" dirty="0">
                <a:solidFill>
                  <a:srgbClr val="FF0000"/>
                </a:solidFill>
                <a:latin typeface="黑体" charset="0"/>
              </a:rPr>
              <a:t>5</a:t>
            </a:r>
            <a:r>
              <a:rPr lang="zh-CN" altLang="en-US" sz="2800" b="1" dirty="0">
                <a:solidFill>
                  <a:schemeClr val="accent2"/>
                </a:solidFill>
                <a:latin typeface="黑体" charset="0"/>
              </a:rPr>
              <a:t>个，国家实验教学示范中心</a:t>
            </a:r>
            <a:r>
              <a:rPr lang="zh-CN" altLang="en-US" sz="2800" b="1" dirty="0">
                <a:solidFill>
                  <a:srgbClr val="FF0000"/>
                </a:solidFill>
                <a:latin typeface="黑体" charset="0"/>
              </a:rPr>
              <a:t>5</a:t>
            </a:r>
            <a:r>
              <a:rPr lang="zh-CN" altLang="en-US" sz="2800" b="1" dirty="0">
                <a:solidFill>
                  <a:schemeClr val="accent2"/>
                </a:solidFill>
                <a:latin typeface="黑体" charset="0"/>
              </a:rPr>
              <a:t>个、国家综合改革试点专业</a:t>
            </a:r>
            <a:r>
              <a:rPr lang="zh-CN" altLang="en-US" sz="2800" b="1" dirty="0">
                <a:solidFill>
                  <a:srgbClr val="FF0000"/>
                </a:solidFill>
                <a:latin typeface="黑体" charset="0"/>
              </a:rPr>
              <a:t>4</a:t>
            </a:r>
            <a:r>
              <a:rPr lang="zh-CN" altLang="en-US" sz="2800" b="1" dirty="0">
                <a:solidFill>
                  <a:schemeClr val="accent2"/>
                </a:solidFill>
                <a:latin typeface="黑体" charset="0"/>
              </a:rPr>
              <a:t>个。</a:t>
            </a:r>
            <a:endParaRPr lang="en-US" altLang="zh-CN" sz="2800" b="1" dirty="0">
              <a:solidFill>
                <a:schemeClr val="accent2"/>
              </a:solidFill>
              <a:latin typeface="黑体" charset="0"/>
            </a:endParaRPr>
          </a:p>
          <a:p>
            <a:pPr eaLnBrk="0" hangingPunct="0">
              <a:lnSpc>
                <a:spcPct val="120000"/>
              </a:lnSpc>
              <a:spcBef>
                <a:spcPct val="20000"/>
              </a:spcBef>
              <a:buClr>
                <a:schemeClr val="accent1"/>
              </a:buClr>
              <a:buSzPct val="90000"/>
            </a:pPr>
            <a:r>
              <a:rPr lang="zh-CN" altLang="en-US" sz="2800" b="1" dirty="0">
                <a:solidFill>
                  <a:srgbClr val="FF0000"/>
                </a:solidFill>
                <a:latin typeface="黑体" charset="0"/>
              </a:rPr>
              <a:t>■</a:t>
            </a:r>
            <a:r>
              <a:rPr lang="zh-CN" altLang="en-US" sz="2800" b="1" dirty="0">
                <a:solidFill>
                  <a:schemeClr val="accent2"/>
                </a:solidFill>
                <a:latin typeface="黑体" charset="0"/>
              </a:rPr>
              <a:t>招生生源指标 </a:t>
            </a:r>
            <a:r>
              <a:rPr lang="en-US" altLang="zh-CN" sz="2800" b="1" dirty="0">
                <a:solidFill>
                  <a:schemeClr val="accent2"/>
                </a:solidFill>
                <a:latin typeface="黑体" charset="0"/>
              </a:rPr>
              <a:t>2012</a:t>
            </a:r>
            <a:r>
              <a:rPr lang="zh-CN" altLang="en-US" sz="2800" b="1" dirty="0">
                <a:solidFill>
                  <a:schemeClr val="accent2"/>
                </a:solidFill>
                <a:latin typeface="黑体" charset="0"/>
              </a:rPr>
              <a:t>年理科录取最低分高出一本线</a:t>
            </a:r>
            <a:r>
              <a:rPr lang="en-US" altLang="zh-CN" sz="2800" b="1" dirty="0">
                <a:solidFill>
                  <a:srgbClr val="FF0000"/>
                </a:solidFill>
                <a:latin typeface="黑体" charset="0"/>
              </a:rPr>
              <a:t>30</a:t>
            </a:r>
            <a:r>
              <a:rPr lang="zh-CN" altLang="en-US" sz="2800" b="1" dirty="0">
                <a:solidFill>
                  <a:schemeClr val="accent2"/>
                </a:solidFill>
                <a:latin typeface="黑体" charset="0"/>
              </a:rPr>
              <a:t>分以上的省份有</a:t>
            </a:r>
            <a:r>
              <a:rPr lang="en-US" altLang="zh-CN" sz="2800" b="1" dirty="0">
                <a:solidFill>
                  <a:srgbClr val="FF0000"/>
                </a:solidFill>
                <a:latin typeface="黑体" charset="0"/>
              </a:rPr>
              <a:t>26</a:t>
            </a:r>
            <a:r>
              <a:rPr lang="zh-CN" altLang="en-US" sz="2800" b="1" dirty="0">
                <a:solidFill>
                  <a:schemeClr val="accent2"/>
                </a:solidFill>
                <a:latin typeface="黑体" charset="0"/>
              </a:rPr>
              <a:t>个。</a:t>
            </a:r>
          </a:p>
          <a:p>
            <a:pPr eaLnBrk="0" hangingPunct="0">
              <a:lnSpc>
                <a:spcPct val="120000"/>
              </a:lnSpc>
              <a:spcBef>
                <a:spcPct val="20000"/>
              </a:spcBef>
              <a:buClr>
                <a:schemeClr val="accent1"/>
              </a:buClr>
              <a:buSzPct val="90000"/>
              <a:buFont typeface="Monotype Sorts" charset="0"/>
              <a:buNone/>
            </a:pPr>
            <a:r>
              <a:rPr lang="zh-CN" altLang="en-US" sz="2800" b="1" dirty="0">
                <a:solidFill>
                  <a:srgbClr val="FF0000"/>
                </a:solidFill>
                <a:latin typeface="黑体" charset="0"/>
              </a:rPr>
              <a:t>■</a:t>
            </a:r>
            <a:r>
              <a:rPr lang="zh-CN" altLang="en-US" sz="2800" b="1" dirty="0">
                <a:solidFill>
                  <a:schemeClr val="accent2"/>
                </a:solidFill>
                <a:latin typeface="黑体" charset="0"/>
              </a:rPr>
              <a:t>一次性就业率（近</a:t>
            </a:r>
            <a:r>
              <a:rPr lang="en-US" altLang="zh-CN" sz="2800" b="1" dirty="0">
                <a:solidFill>
                  <a:schemeClr val="accent2"/>
                </a:solidFill>
                <a:latin typeface="黑体" charset="0"/>
              </a:rPr>
              <a:t>5</a:t>
            </a:r>
            <a:r>
              <a:rPr lang="zh-CN" altLang="en-US" sz="2800" b="1" dirty="0">
                <a:solidFill>
                  <a:schemeClr val="accent2"/>
                </a:solidFill>
                <a:latin typeface="黑体" charset="0"/>
              </a:rPr>
              <a:t>年来）</a:t>
            </a:r>
            <a:r>
              <a:rPr lang="en-US" altLang="zh-CN" sz="2800" b="1" dirty="0">
                <a:solidFill>
                  <a:srgbClr val="FF0000"/>
                </a:solidFill>
                <a:latin typeface="黑体" charset="0"/>
              </a:rPr>
              <a:t>95%</a:t>
            </a:r>
            <a:r>
              <a:rPr lang="zh-CN" altLang="en-US" sz="2800" b="1" dirty="0">
                <a:solidFill>
                  <a:schemeClr val="accent2"/>
                </a:solidFill>
                <a:latin typeface="黑体" charset="0"/>
              </a:rPr>
              <a:t>左右。</a:t>
            </a:r>
          </a:p>
        </p:txBody>
      </p:sp>
      <p:sp>
        <p:nvSpPr>
          <p:cNvPr id="18442" name="Rectangle 16"/>
          <p:cNvSpPr>
            <a:spLocks noChangeArrowheads="1"/>
          </p:cNvSpPr>
          <p:nvPr/>
        </p:nvSpPr>
        <p:spPr bwMode="auto">
          <a:xfrm>
            <a:off x="755576" y="4509120"/>
            <a:ext cx="6768752" cy="2045688"/>
          </a:xfrm>
          <a:prstGeom prst="rect">
            <a:avLst/>
          </a:prstGeom>
          <a:noFill/>
          <a:ln>
            <a:noFill/>
          </a:ln>
          <a:effectLst>
            <a:prstShdw prst="shdw17" dist="17961" dir="2700000">
              <a:srgbClr val="708688">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140000"/>
              </a:lnSpc>
              <a:spcBef>
                <a:spcPct val="20000"/>
              </a:spcBef>
              <a:buClr>
                <a:schemeClr val="accent1"/>
              </a:buClr>
              <a:buSzPct val="90000"/>
              <a:buFont typeface="Monotype Sorts" charset="0"/>
              <a:buNone/>
            </a:pPr>
            <a:r>
              <a:rPr lang="zh-CN" altLang="en-US" sz="2800" b="1" dirty="0">
                <a:solidFill>
                  <a:srgbClr val="FF0000"/>
                </a:solidFill>
                <a:latin typeface="黑体" charset="0"/>
              </a:rPr>
              <a:t>■</a:t>
            </a:r>
            <a:r>
              <a:rPr lang="zh-CN" altLang="en-US" sz="2800" b="1" dirty="0">
                <a:solidFill>
                  <a:schemeClr val="accent2"/>
                </a:solidFill>
                <a:latin typeface="黑体" charset="0"/>
              </a:rPr>
              <a:t>本科生规模</a:t>
            </a:r>
            <a:r>
              <a:rPr lang="zh-CN" altLang="en-US" sz="2800" b="1" dirty="0">
                <a:solidFill>
                  <a:srgbClr val="5F5F5F"/>
                </a:solidFill>
                <a:latin typeface="黑体" charset="0"/>
              </a:rPr>
              <a:t> </a:t>
            </a:r>
            <a:r>
              <a:rPr lang="en-US" altLang="zh-CN" sz="2800" b="1" dirty="0">
                <a:solidFill>
                  <a:srgbClr val="FF0000"/>
                </a:solidFill>
                <a:latin typeface="黑体" charset="0"/>
              </a:rPr>
              <a:t>36000</a:t>
            </a:r>
            <a:r>
              <a:rPr lang="zh-CN" altLang="en-US" sz="2800" b="1" dirty="0">
                <a:solidFill>
                  <a:srgbClr val="FF0000"/>
                </a:solidFill>
                <a:latin typeface="黑体" charset="0"/>
              </a:rPr>
              <a:t>余人</a:t>
            </a:r>
          </a:p>
          <a:p>
            <a:pPr eaLnBrk="0" hangingPunct="0">
              <a:lnSpc>
                <a:spcPct val="140000"/>
              </a:lnSpc>
              <a:spcBef>
                <a:spcPct val="20000"/>
              </a:spcBef>
              <a:buClr>
                <a:schemeClr val="accent1"/>
              </a:buClr>
              <a:buSzPct val="90000"/>
              <a:buFont typeface="Monotype Sorts" charset="0"/>
              <a:buNone/>
            </a:pPr>
            <a:r>
              <a:rPr lang="zh-CN" altLang="en-US" sz="2800" b="1" dirty="0">
                <a:solidFill>
                  <a:srgbClr val="FF0000"/>
                </a:solidFill>
                <a:latin typeface="黑体" charset="0"/>
              </a:rPr>
              <a:t>■</a:t>
            </a:r>
            <a:r>
              <a:rPr lang="zh-CN" altLang="en-US" sz="2800" b="1" dirty="0">
                <a:solidFill>
                  <a:schemeClr val="accent2"/>
                </a:solidFill>
                <a:latin typeface="黑体" charset="0"/>
              </a:rPr>
              <a:t>研究生规模</a:t>
            </a:r>
            <a:r>
              <a:rPr lang="zh-CN" altLang="en-US" sz="2800" b="1" dirty="0">
                <a:solidFill>
                  <a:srgbClr val="5F5F5F"/>
                </a:solidFill>
                <a:latin typeface="黑体" charset="0"/>
              </a:rPr>
              <a:t> </a:t>
            </a:r>
            <a:r>
              <a:rPr lang="en-US" altLang="zh-CN" sz="2800" b="1" dirty="0">
                <a:solidFill>
                  <a:srgbClr val="FF0000"/>
                </a:solidFill>
                <a:latin typeface="黑体" charset="0"/>
              </a:rPr>
              <a:t>16000</a:t>
            </a:r>
            <a:r>
              <a:rPr lang="zh-CN" altLang="en-US" sz="2800" b="1" dirty="0">
                <a:solidFill>
                  <a:srgbClr val="FF0000"/>
                </a:solidFill>
                <a:latin typeface="黑体" charset="0"/>
              </a:rPr>
              <a:t>余人</a:t>
            </a:r>
          </a:p>
          <a:p>
            <a:pPr eaLnBrk="0" hangingPunct="0">
              <a:lnSpc>
                <a:spcPct val="140000"/>
              </a:lnSpc>
              <a:spcBef>
                <a:spcPct val="20000"/>
              </a:spcBef>
              <a:buClr>
                <a:schemeClr val="accent1"/>
              </a:buClr>
              <a:buSzPct val="90000"/>
              <a:buFont typeface="Monotype Sorts" charset="0"/>
              <a:buNone/>
            </a:pPr>
            <a:r>
              <a:rPr lang="zh-CN" altLang="en-US" sz="2800" b="1" dirty="0">
                <a:solidFill>
                  <a:srgbClr val="FF0000"/>
                </a:solidFill>
                <a:latin typeface="黑体" charset="0"/>
              </a:rPr>
              <a:t>■</a:t>
            </a:r>
            <a:r>
              <a:rPr lang="zh-CN" altLang="en-US" sz="2800" b="1" dirty="0">
                <a:solidFill>
                  <a:schemeClr val="accent2"/>
                </a:solidFill>
                <a:latin typeface="黑体" charset="0"/>
              </a:rPr>
              <a:t>外国留学生</a:t>
            </a:r>
            <a:r>
              <a:rPr lang="zh-CN" altLang="en-US" sz="2800" b="1" dirty="0">
                <a:latin typeface="黑体" charset="0"/>
              </a:rPr>
              <a:t> </a:t>
            </a:r>
            <a:r>
              <a:rPr lang="en-US" altLang="zh-CN" sz="2800" b="1" dirty="0">
                <a:solidFill>
                  <a:srgbClr val="FF0000"/>
                </a:solidFill>
                <a:latin typeface="黑体" charset="0"/>
              </a:rPr>
              <a:t>800</a:t>
            </a:r>
            <a:r>
              <a:rPr lang="zh-CN" altLang="en-US" sz="2800" b="1" dirty="0">
                <a:solidFill>
                  <a:srgbClr val="FF0000"/>
                </a:solidFill>
                <a:latin typeface="黑体" charset="0"/>
              </a:rPr>
              <a:t>余人</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zh-CN" altLang="en-US">
              <a:latin typeface="Arial" charset="0"/>
              <a:ea typeface="宋体" charset="0"/>
            </a:endParaRPr>
          </a:p>
        </p:txBody>
      </p:sp>
      <p:sp>
        <p:nvSpPr>
          <p:cNvPr id="27651" name="Rectangle 3"/>
          <p:cNvSpPr>
            <a:spLocks noGrp="1" noChangeArrowheads="1"/>
          </p:cNvSpPr>
          <p:nvPr>
            <p:ph type="body" idx="1"/>
          </p:nvPr>
        </p:nvSpPr>
        <p:spPr/>
        <p:txBody>
          <a:bodyPr/>
          <a:lstStyle/>
          <a:p>
            <a:pPr eaLnBrk="1" hangingPunct="1"/>
            <a:endParaRPr lang="zh-CN" altLang="en-US">
              <a:latin typeface="Arial" charset="0"/>
              <a:ea typeface="宋体" charset="0"/>
            </a:endParaRPr>
          </a:p>
        </p:txBody>
      </p:sp>
      <p:grpSp>
        <p:nvGrpSpPr>
          <p:cNvPr id="27652" name="Group 4"/>
          <p:cNvGrpSpPr>
            <a:grpSpLocks/>
          </p:cNvGrpSpPr>
          <p:nvPr/>
        </p:nvGrpSpPr>
        <p:grpSpPr bwMode="auto">
          <a:xfrm>
            <a:off x="-4763" y="-142875"/>
            <a:ext cx="9148763" cy="7000875"/>
            <a:chOff x="0" y="0"/>
            <a:chExt cx="5766" cy="4413"/>
          </a:xfrm>
        </p:grpSpPr>
        <p:pic>
          <p:nvPicPr>
            <p:cNvPr id="27660" name="Picture 5"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
              <a:ext cx="5766" cy="4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2"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164"/>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63"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0"/>
              <a:ext cx="1877"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4" name="副标题 2"/>
            <p:cNvSpPr txBox="1">
              <a:spLocks noChangeArrowheads="1"/>
            </p:cNvSpPr>
            <p:nvPr/>
          </p:nvSpPr>
          <p:spPr bwMode="auto">
            <a:xfrm>
              <a:off x="751" y="478"/>
              <a:ext cx="1723"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27653" name="矩形 5"/>
          <p:cNvSpPr>
            <a:spLocks noChangeArrowheads="1"/>
          </p:cNvSpPr>
          <p:nvPr/>
        </p:nvSpPr>
        <p:spPr bwMode="auto">
          <a:xfrm>
            <a:off x="5364163" y="41275"/>
            <a:ext cx="21494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800" b="1" dirty="0">
                <a:solidFill>
                  <a:schemeClr val="bg1"/>
                </a:solidFill>
                <a:latin typeface="黑体" charset="0"/>
              </a:rPr>
              <a:t>二</a:t>
            </a:r>
            <a:r>
              <a:rPr lang="en-US" altLang="zh-CN" sz="2800" b="1" dirty="0">
                <a:solidFill>
                  <a:schemeClr val="bg1"/>
                </a:solidFill>
                <a:latin typeface="宋体" charset="0"/>
                <a:ea typeface="宋体" charset="0"/>
                <a:cs typeface="宋体" charset="0"/>
              </a:rPr>
              <a:t>.</a:t>
            </a:r>
            <a:r>
              <a:rPr lang="zh-CN" altLang="en-US" sz="2800" b="1" dirty="0">
                <a:solidFill>
                  <a:schemeClr val="bg1"/>
                </a:solidFill>
                <a:latin typeface="黑体" charset="0"/>
              </a:rPr>
              <a:t>学校特色</a:t>
            </a:r>
          </a:p>
        </p:txBody>
      </p:sp>
      <p:sp>
        <p:nvSpPr>
          <p:cNvPr id="27654" name="矩形 1"/>
          <p:cNvSpPr>
            <a:spLocks noChangeArrowheads="1"/>
          </p:cNvSpPr>
          <p:nvPr/>
        </p:nvSpPr>
        <p:spPr bwMode="auto">
          <a:xfrm>
            <a:off x="900113" y="1196975"/>
            <a:ext cx="19800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altLang="zh-CN" sz="2800" b="1" dirty="0">
                <a:solidFill>
                  <a:srgbClr val="CC3300"/>
                </a:solidFill>
                <a:latin typeface="黑体" charset="0"/>
              </a:rPr>
              <a:t>3</a:t>
            </a:r>
            <a:r>
              <a:rPr lang="en-US" altLang="zh-CN" sz="2800" b="1" dirty="0" smtClean="0">
                <a:solidFill>
                  <a:srgbClr val="CC3300"/>
                </a:solidFill>
                <a:latin typeface="黑体" charset="0"/>
              </a:rPr>
              <a:t>.</a:t>
            </a:r>
            <a:r>
              <a:rPr lang="zh-CN" altLang="en-US" sz="2800" b="1" dirty="0">
                <a:solidFill>
                  <a:srgbClr val="CC3300"/>
                </a:solidFill>
                <a:latin typeface="黑体" charset="0"/>
              </a:rPr>
              <a:t>学科建设</a:t>
            </a:r>
          </a:p>
        </p:txBody>
      </p:sp>
      <p:sp>
        <p:nvSpPr>
          <p:cNvPr id="27661" name="Rectangle 13"/>
          <p:cNvSpPr>
            <a:spLocks noChangeArrowheads="1"/>
          </p:cNvSpPr>
          <p:nvPr/>
        </p:nvSpPr>
        <p:spPr bwMode="auto">
          <a:xfrm>
            <a:off x="468313" y="2060575"/>
            <a:ext cx="2160587" cy="396875"/>
          </a:xfrm>
          <a:prstGeom prst="rect">
            <a:avLst/>
          </a:prstGeom>
          <a:noFill/>
          <a:ln w="9525">
            <a:noFill/>
            <a:miter lim="800000"/>
            <a:headEnd/>
            <a:tailEnd/>
          </a:ln>
          <a:effectLst>
            <a:outerShdw dist="17961" dir="2700000" algn="ctr" rotWithShape="0">
              <a:schemeClr val="accent1">
                <a:gamma/>
                <a:shade val="60000"/>
                <a:invGamma/>
              </a:schemeClr>
            </a:outerShdw>
          </a:effectLst>
        </p:spPr>
        <p:txBody>
          <a:bodyPr anchor="ctr">
            <a:spAutoFit/>
          </a:bodyPr>
          <a:lstStyle/>
          <a:p>
            <a:pPr indent="304800" fontAlgn="t">
              <a:defRPr/>
            </a:pPr>
            <a:r>
              <a:rPr lang="zh-CN" altLang="en-US" sz="2000" b="1">
                <a:solidFill>
                  <a:srgbClr val="FF0000"/>
                </a:solidFill>
                <a:latin typeface="黑体" pitchFamily="49" charset="-122"/>
                <a:ea typeface="黑体" pitchFamily="49" charset="-122"/>
                <a:cs typeface="+mn-cs"/>
              </a:rPr>
              <a:t>■ 重点学科</a:t>
            </a:r>
          </a:p>
        </p:txBody>
      </p:sp>
      <p:sp>
        <p:nvSpPr>
          <p:cNvPr id="27656" name="Rectangle 14"/>
          <p:cNvSpPr>
            <a:spLocks noChangeArrowheads="1"/>
          </p:cNvSpPr>
          <p:nvPr/>
        </p:nvSpPr>
        <p:spPr bwMode="auto">
          <a:xfrm>
            <a:off x="2627313" y="1933575"/>
            <a:ext cx="5688012" cy="2287588"/>
          </a:xfrm>
          <a:prstGeom prst="rect">
            <a:avLst/>
          </a:prstGeom>
          <a:noFill/>
          <a:ln>
            <a:noFill/>
          </a:ln>
          <a:effectLst>
            <a:prstShdw prst="shdw17" dist="17961" dir="2700000">
              <a:srgbClr val="708688">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lnSpc>
                <a:spcPct val="140000"/>
              </a:lnSpc>
              <a:spcBef>
                <a:spcPct val="20000"/>
              </a:spcBef>
              <a:buClr>
                <a:schemeClr val="accent1"/>
              </a:buClr>
              <a:buSzPct val="90000"/>
              <a:buFont typeface="Monotype Sorts" charset="0"/>
              <a:buNone/>
            </a:pPr>
            <a:r>
              <a:rPr lang="zh-CN" altLang="en-US" sz="2000" b="1">
                <a:solidFill>
                  <a:schemeClr val="accent2"/>
                </a:solidFill>
                <a:latin typeface="黑体" charset="0"/>
              </a:rPr>
              <a:t>国家级：</a:t>
            </a:r>
            <a:r>
              <a:rPr lang="zh-CN" altLang="en-US" sz="2000" b="1">
                <a:solidFill>
                  <a:schemeClr val="accent2"/>
                </a:solidFill>
                <a:latin typeface="宋体" charset="0"/>
                <a:ea typeface="宋体" charset="0"/>
                <a:cs typeface="宋体" charset="0"/>
              </a:rPr>
              <a:t>现有一级学科国家重点学科</a:t>
            </a:r>
            <a:r>
              <a:rPr lang="en-US" altLang="zh-CN" sz="2000" b="1">
                <a:solidFill>
                  <a:srgbClr val="FF0000"/>
                </a:solidFill>
                <a:latin typeface="宋体" charset="0"/>
                <a:ea typeface="宋体" charset="0"/>
                <a:cs typeface="宋体" charset="0"/>
              </a:rPr>
              <a:t>2</a:t>
            </a:r>
            <a:r>
              <a:rPr lang="zh-CN" altLang="en-US" sz="2000" b="1">
                <a:solidFill>
                  <a:schemeClr val="accent2"/>
                </a:solidFill>
                <a:latin typeface="宋体" charset="0"/>
                <a:ea typeface="宋体" charset="0"/>
                <a:cs typeface="宋体" charset="0"/>
              </a:rPr>
              <a:t>个，二级学科国家重点学科</a:t>
            </a:r>
            <a:r>
              <a:rPr lang="en-US" altLang="zh-CN" sz="2000" b="1">
                <a:solidFill>
                  <a:srgbClr val="FF0000"/>
                </a:solidFill>
                <a:latin typeface="宋体" charset="0"/>
                <a:ea typeface="宋体" charset="0"/>
                <a:cs typeface="宋体" charset="0"/>
              </a:rPr>
              <a:t>7</a:t>
            </a:r>
            <a:r>
              <a:rPr lang="zh-CN" altLang="en-US" sz="2000" b="1">
                <a:solidFill>
                  <a:schemeClr val="accent2"/>
                </a:solidFill>
                <a:latin typeface="宋体" charset="0"/>
                <a:ea typeface="宋体" charset="0"/>
                <a:cs typeface="宋体" charset="0"/>
              </a:rPr>
              <a:t>个，国家重点培育学科</a:t>
            </a:r>
            <a:r>
              <a:rPr lang="en-US" altLang="zh-CN" sz="2000" b="1">
                <a:solidFill>
                  <a:srgbClr val="FF0000"/>
                </a:solidFill>
                <a:latin typeface="宋体" charset="0"/>
                <a:ea typeface="宋体" charset="0"/>
                <a:cs typeface="宋体" charset="0"/>
              </a:rPr>
              <a:t>1</a:t>
            </a:r>
            <a:r>
              <a:rPr lang="zh-CN" altLang="en-US" sz="2000" b="1">
                <a:solidFill>
                  <a:schemeClr val="accent2"/>
                </a:solidFill>
                <a:latin typeface="宋体" charset="0"/>
                <a:ea typeface="宋体" charset="0"/>
                <a:cs typeface="宋体" charset="0"/>
              </a:rPr>
              <a:t>个；</a:t>
            </a:r>
          </a:p>
          <a:p>
            <a:pPr eaLnBrk="0" hangingPunct="0">
              <a:lnSpc>
                <a:spcPct val="140000"/>
              </a:lnSpc>
              <a:spcBef>
                <a:spcPct val="20000"/>
              </a:spcBef>
              <a:buClr>
                <a:schemeClr val="accent1"/>
              </a:buClr>
              <a:buSzPct val="90000"/>
              <a:buFont typeface="Monotype Sorts" charset="0"/>
              <a:buNone/>
            </a:pPr>
            <a:r>
              <a:rPr lang="zh-CN" altLang="en-US" sz="2000" b="1">
                <a:solidFill>
                  <a:schemeClr val="accent2"/>
                </a:solidFill>
                <a:latin typeface="黑体" charset="0"/>
              </a:rPr>
              <a:t>省部级：</a:t>
            </a:r>
            <a:r>
              <a:rPr lang="zh-CN" altLang="en-US" sz="2000" b="1">
                <a:solidFill>
                  <a:schemeClr val="accent2"/>
                </a:solidFill>
                <a:latin typeface="宋体" charset="0"/>
                <a:ea typeface="宋体" charset="0"/>
                <a:cs typeface="宋体" charset="0"/>
              </a:rPr>
              <a:t>湖北省优势学科</a:t>
            </a:r>
            <a:r>
              <a:rPr lang="en-US" altLang="zh-CN" sz="2000" b="1">
                <a:solidFill>
                  <a:srgbClr val="FF0000"/>
                </a:solidFill>
                <a:latin typeface="宋体" charset="0"/>
                <a:ea typeface="宋体" charset="0"/>
                <a:cs typeface="宋体" charset="0"/>
              </a:rPr>
              <a:t>2</a:t>
            </a:r>
            <a:r>
              <a:rPr lang="zh-CN" altLang="en-US" sz="2000" b="1">
                <a:solidFill>
                  <a:schemeClr val="accent2"/>
                </a:solidFill>
                <a:latin typeface="宋体" charset="0"/>
                <a:ea typeface="宋体" charset="0"/>
                <a:cs typeface="宋体" charset="0"/>
              </a:rPr>
              <a:t>个，特色学科</a:t>
            </a:r>
            <a:r>
              <a:rPr lang="en-US" altLang="zh-CN" sz="2000" b="1">
                <a:solidFill>
                  <a:srgbClr val="FF0000"/>
                </a:solidFill>
                <a:latin typeface="宋体" charset="0"/>
                <a:ea typeface="宋体" charset="0"/>
                <a:cs typeface="宋体" charset="0"/>
              </a:rPr>
              <a:t>2</a:t>
            </a:r>
            <a:r>
              <a:rPr lang="zh-CN" altLang="en-US" sz="2000" b="1">
                <a:solidFill>
                  <a:schemeClr val="accent2"/>
                </a:solidFill>
                <a:latin typeface="宋体" charset="0"/>
                <a:ea typeface="宋体" charset="0"/>
                <a:cs typeface="宋体" charset="0"/>
              </a:rPr>
              <a:t>个，一级学科湖北省重点学科</a:t>
            </a:r>
            <a:r>
              <a:rPr lang="en-US" altLang="zh-CN" sz="2000" b="1">
                <a:solidFill>
                  <a:srgbClr val="FF0000"/>
                </a:solidFill>
                <a:latin typeface="宋体" charset="0"/>
                <a:ea typeface="宋体" charset="0"/>
                <a:cs typeface="宋体" charset="0"/>
              </a:rPr>
              <a:t>7</a:t>
            </a:r>
            <a:r>
              <a:rPr lang="zh-CN" altLang="en-US" sz="2000" b="1">
                <a:solidFill>
                  <a:schemeClr val="accent2"/>
                </a:solidFill>
                <a:latin typeface="宋体" charset="0"/>
                <a:ea typeface="宋体" charset="0"/>
                <a:cs typeface="宋体" charset="0"/>
              </a:rPr>
              <a:t>个，二级学科湖北省重点学科</a:t>
            </a:r>
            <a:r>
              <a:rPr lang="en-US" altLang="zh-CN" sz="2000" b="1">
                <a:solidFill>
                  <a:srgbClr val="FF0000"/>
                </a:solidFill>
                <a:latin typeface="宋体" charset="0"/>
                <a:ea typeface="宋体" charset="0"/>
                <a:cs typeface="宋体" charset="0"/>
              </a:rPr>
              <a:t>10</a:t>
            </a:r>
            <a:r>
              <a:rPr lang="zh-CN" altLang="en-US" sz="2000" b="1">
                <a:solidFill>
                  <a:schemeClr val="accent2"/>
                </a:solidFill>
                <a:latin typeface="宋体" charset="0"/>
                <a:ea typeface="宋体" charset="0"/>
                <a:cs typeface="宋体" charset="0"/>
              </a:rPr>
              <a:t>个。</a:t>
            </a:r>
          </a:p>
        </p:txBody>
      </p:sp>
      <p:sp>
        <p:nvSpPr>
          <p:cNvPr id="27657" name="Rectangle 15"/>
          <p:cNvSpPr>
            <a:spLocks noChangeArrowheads="1"/>
          </p:cNvSpPr>
          <p:nvPr/>
        </p:nvSpPr>
        <p:spPr bwMode="auto">
          <a:xfrm>
            <a:off x="827088" y="4395788"/>
            <a:ext cx="1798637" cy="396875"/>
          </a:xfrm>
          <a:prstGeom prst="rect">
            <a:avLst/>
          </a:prstGeom>
          <a:noFill/>
          <a:ln>
            <a:noFill/>
          </a:ln>
          <a:effectLst>
            <a:prstShdw prst="shdw17" dist="17961" dir="2700000">
              <a:srgbClr val="708688">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t"/>
            <a:r>
              <a:rPr lang="zh-CN" altLang="en-US" sz="2000" b="1">
                <a:solidFill>
                  <a:srgbClr val="FF0000"/>
                </a:solidFill>
                <a:latin typeface="华文中宋" charset="0"/>
              </a:rPr>
              <a:t>■ </a:t>
            </a:r>
            <a:r>
              <a:rPr lang="zh-CN" altLang="en-US" sz="2000" b="1">
                <a:solidFill>
                  <a:srgbClr val="FF0000"/>
                </a:solidFill>
                <a:latin typeface="方正宋黑简体" charset="0"/>
              </a:rPr>
              <a:t>学位授权点</a:t>
            </a:r>
          </a:p>
        </p:txBody>
      </p:sp>
      <p:sp>
        <p:nvSpPr>
          <p:cNvPr id="27658" name="Rectangle 16"/>
          <p:cNvSpPr>
            <a:spLocks noChangeArrowheads="1"/>
          </p:cNvSpPr>
          <p:nvPr/>
        </p:nvSpPr>
        <p:spPr bwMode="auto">
          <a:xfrm>
            <a:off x="2628900" y="4292600"/>
            <a:ext cx="4572000" cy="1006475"/>
          </a:xfrm>
          <a:prstGeom prst="rect">
            <a:avLst/>
          </a:prstGeom>
          <a:noFill/>
          <a:ln>
            <a:noFill/>
          </a:ln>
          <a:effectLst>
            <a:prstShdw prst="shdw17" dist="17961" dir="2700000">
              <a:srgbClr val="708688">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lnSpc>
                <a:spcPct val="140000"/>
              </a:lnSpc>
              <a:spcBef>
                <a:spcPct val="20000"/>
              </a:spcBef>
              <a:buClr>
                <a:schemeClr val="accent1"/>
              </a:buClr>
              <a:buSzPct val="90000"/>
              <a:buFont typeface="Monotype Sorts" charset="0"/>
              <a:buNone/>
            </a:pPr>
            <a:r>
              <a:rPr lang="zh-CN" altLang="en-US" sz="2000" b="1">
                <a:solidFill>
                  <a:schemeClr val="accent2"/>
                </a:solidFill>
                <a:latin typeface="宋体" charset="0"/>
                <a:ea typeface="宋体" charset="0"/>
                <a:cs typeface="宋体" charset="0"/>
              </a:rPr>
              <a:t>现有一级学科博士授权点</a:t>
            </a:r>
            <a:r>
              <a:rPr lang="en-US" altLang="zh-CN" sz="2000" b="1">
                <a:solidFill>
                  <a:srgbClr val="FF0000"/>
                </a:solidFill>
                <a:latin typeface="宋体" charset="0"/>
                <a:ea typeface="宋体" charset="0"/>
                <a:cs typeface="宋体" charset="0"/>
              </a:rPr>
              <a:t>15</a:t>
            </a:r>
            <a:r>
              <a:rPr lang="zh-CN" altLang="en-US" sz="2000" b="1">
                <a:solidFill>
                  <a:schemeClr val="accent2"/>
                </a:solidFill>
                <a:latin typeface="宋体" charset="0"/>
                <a:ea typeface="宋体" charset="0"/>
                <a:cs typeface="宋体" charset="0"/>
              </a:rPr>
              <a:t>个；</a:t>
            </a:r>
          </a:p>
          <a:p>
            <a:pPr eaLnBrk="0" hangingPunct="0">
              <a:lnSpc>
                <a:spcPct val="140000"/>
              </a:lnSpc>
              <a:spcBef>
                <a:spcPct val="20000"/>
              </a:spcBef>
              <a:buClr>
                <a:schemeClr val="accent1"/>
              </a:buClr>
              <a:buSzPct val="90000"/>
              <a:buFont typeface="Monotype Sorts" charset="0"/>
              <a:buNone/>
            </a:pPr>
            <a:r>
              <a:rPr lang="zh-CN" altLang="en-US" sz="2000" b="1">
                <a:solidFill>
                  <a:schemeClr val="accent2"/>
                </a:solidFill>
                <a:latin typeface="宋体" charset="0"/>
                <a:ea typeface="宋体" charset="0"/>
                <a:cs typeface="宋体" charset="0"/>
              </a:rPr>
              <a:t>一级学科硕士授权点</a:t>
            </a:r>
            <a:r>
              <a:rPr lang="en-US" altLang="zh-CN" sz="2000" b="1">
                <a:solidFill>
                  <a:srgbClr val="FF0000"/>
                </a:solidFill>
                <a:latin typeface="宋体" charset="0"/>
                <a:ea typeface="宋体" charset="0"/>
                <a:cs typeface="宋体" charset="0"/>
              </a:rPr>
              <a:t>38</a:t>
            </a:r>
            <a:r>
              <a:rPr lang="zh-CN" altLang="en-US" sz="2000" b="1">
                <a:solidFill>
                  <a:schemeClr val="accent2"/>
                </a:solidFill>
                <a:latin typeface="宋体" charset="0"/>
                <a:ea typeface="宋体" charset="0"/>
                <a:cs typeface="宋体" charset="0"/>
              </a:rPr>
              <a:t>个。</a:t>
            </a:r>
          </a:p>
        </p:txBody>
      </p:sp>
      <p:sp>
        <p:nvSpPr>
          <p:cNvPr id="27659" name="Rectangle 17"/>
          <p:cNvSpPr>
            <a:spLocks noChangeArrowheads="1"/>
          </p:cNvSpPr>
          <p:nvPr/>
        </p:nvSpPr>
        <p:spPr bwMode="auto">
          <a:xfrm>
            <a:off x="828675" y="5373688"/>
            <a:ext cx="30321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lnSpc>
                <a:spcPct val="140000"/>
              </a:lnSpc>
              <a:spcBef>
                <a:spcPct val="20000"/>
              </a:spcBef>
              <a:buClr>
                <a:schemeClr val="accent1"/>
              </a:buClr>
              <a:buSzPct val="90000"/>
              <a:buFont typeface="Monotype Sorts" charset="0"/>
              <a:buNone/>
            </a:pPr>
            <a:r>
              <a:rPr lang="zh-CN" altLang="en-US" b="1">
                <a:solidFill>
                  <a:srgbClr val="FF0000"/>
                </a:solidFill>
                <a:ea typeface="宋体" charset="0"/>
                <a:cs typeface="宋体" charset="0"/>
              </a:rPr>
              <a:t>■ </a:t>
            </a:r>
            <a:r>
              <a:rPr lang="zh-CN" altLang="en-US" sz="2000" b="1">
                <a:solidFill>
                  <a:srgbClr val="FF0000"/>
                </a:solidFill>
                <a:latin typeface="方正宋黑简体" charset="0"/>
              </a:rPr>
              <a:t>博士后科研流动站</a:t>
            </a:r>
            <a:r>
              <a:rPr lang="en-US" altLang="zh-CN" sz="2000" b="1">
                <a:solidFill>
                  <a:srgbClr val="FF0000"/>
                </a:solidFill>
                <a:latin typeface="方正宋黑简体" charset="0"/>
              </a:rPr>
              <a:t>16</a:t>
            </a:r>
            <a:r>
              <a:rPr lang="zh-CN" altLang="en-US" sz="2000" b="1">
                <a:solidFill>
                  <a:srgbClr val="FF0000"/>
                </a:solidFill>
                <a:latin typeface="方正宋黑简体" charset="0"/>
              </a:rPr>
              <a:t>个</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0" y="-133350"/>
            <a:ext cx="9148763" cy="7000875"/>
            <a:chOff x="0" y="-84"/>
            <a:chExt cx="5763" cy="4410"/>
          </a:xfrm>
        </p:grpSpPr>
        <p:pic>
          <p:nvPicPr>
            <p:cNvPr id="5" name="Picture 3"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pic>
          <p:nvPicPr>
            <p:cNvPr id="9" name="Picture 9" descr="未标题-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 y="3793"/>
              <a:ext cx="521"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标题 1"/>
          <p:cNvSpPr>
            <a:spLocks noGrp="1"/>
          </p:cNvSpPr>
          <p:nvPr>
            <p:ph type="title"/>
          </p:nvPr>
        </p:nvSpPr>
        <p:spPr>
          <a:xfrm>
            <a:off x="467544" y="908720"/>
            <a:ext cx="8229600" cy="1143000"/>
          </a:xfrm>
        </p:spPr>
        <p:txBody>
          <a:bodyPr/>
          <a:lstStyle/>
          <a:p>
            <a:r>
              <a:rPr kumimoji="1" lang="zh-CN" altLang="en-US" b="1" dirty="0" smtClean="0"/>
              <a:t>交通相关专业</a:t>
            </a:r>
            <a:endParaRPr kumimoji="1" lang="zh-CN" altLang="en-US" b="1" dirty="0"/>
          </a:p>
        </p:txBody>
      </p:sp>
      <p:sp>
        <p:nvSpPr>
          <p:cNvPr id="3" name="内容占位符 2"/>
          <p:cNvSpPr>
            <a:spLocks noGrp="1"/>
          </p:cNvSpPr>
          <p:nvPr>
            <p:ph idx="1"/>
          </p:nvPr>
        </p:nvSpPr>
        <p:spPr>
          <a:xfrm>
            <a:off x="467544" y="2332037"/>
            <a:ext cx="8229600" cy="4525963"/>
          </a:xfrm>
        </p:spPr>
        <p:txBody>
          <a:bodyPr/>
          <a:lstStyle/>
          <a:p>
            <a:pPr>
              <a:buClr>
                <a:srgbClr val="FF0000"/>
              </a:buClr>
              <a:buSzPct val="60000"/>
              <a:buFont typeface="Wingdings" charset="2"/>
              <a:buChar char="n"/>
            </a:pPr>
            <a:r>
              <a:rPr kumimoji="1" lang="zh-CN" altLang="en-US" b="1" dirty="0" smtClean="0">
                <a:solidFill>
                  <a:srgbClr val="FF0000"/>
                </a:solidFill>
              </a:rPr>
              <a:t>水路交通：</a:t>
            </a:r>
            <a:r>
              <a:rPr kumimoji="1" lang="zh-CN" altLang="en-US" dirty="0" smtClean="0"/>
              <a:t>轮机工程，航海技术，船舶与海洋工程，港口航道，交通运输</a:t>
            </a:r>
            <a:endParaRPr kumimoji="1" lang="en-US" altLang="zh-CN" dirty="0" smtClean="0"/>
          </a:p>
          <a:p>
            <a:pPr>
              <a:buClr>
                <a:srgbClr val="FF0000"/>
              </a:buClr>
              <a:buSzPct val="60000"/>
              <a:buFont typeface="Wingdings" charset="2"/>
              <a:buChar char="n"/>
            </a:pPr>
            <a:r>
              <a:rPr kumimoji="1" lang="zh-CN" altLang="en-US" b="1" dirty="0" smtClean="0">
                <a:solidFill>
                  <a:srgbClr val="FF0000"/>
                </a:solidFill>
              </a:rPr>
              <a:t>道路交通：</a:t>
            </a:r>
            <a:r>
              <a:rPr kumimoji="1" lang="zh-CN" altLang="en-US" dirty="0"/>
              <a:t>交通工程，道路与桥</a:t>
            </a:r>
            <a:r>
              <a:rPr kumimoji="1" lang="zh-CN" altLang="en-US" dirty="0" smtClean="0"/>
              <a:t>梁，车辆工程</a:t>
            </a:r>
            <a:endParaRPr kumimoji="1" lang="en-US" altLang="zh-CN" dirty="0" smtClean="0"/>
          </a:p>
          <a:p>
            <a:pPr>
              <a:buClr>
                <a:srgbClr val="FF0000"/>
              </a:buClr>
              <a:buSzPct val="60000"/>
              <a:buFont typeface="Wingdings" charset="2"/>
              <a:buChar char="n"/>
            </a:pPr>
            <a:r>
              <a:rPr kumimoji="1" lang="zh-CN" altLang="en-US" dirty="0" smtClean="0"/>
              <a:t>每年招收本科生</a:t>
            </a:r>
            <a:r>
              <a:rPr kumimoji="1" lang="en-US" altLang="zh-CN" dirty="0" smtClean="0"/>
              <a:t>3000</a:t>
            </a:r>
            <a:r>
              <a:rPr kumimoji="1" lang="zh-CN" altLang="en-US" dirty="0" smtClean="0"/>
              <a:t>人，研究生</a:t>
            </a:r>
            <a:r>
              <a:rPr kumimoji="1" lang="en-US" altLang="zh-CN" dirty="0" smtClean="0"/>
              <a:t>800</a:t>
            </a:r>
            <a:r>
              <a:rPr kumimoji="1" lang="zh-CN" altLang="en-US" dirty="0" smtClean="0"/>
              <a:t>多人</a:t>
            </a:r>
            <a:endParaRPr kumimoji="1" lang="en-US" altLang="zh-CN" dirty="0" smtClean="0"/>
          </a:p>
          <a:p>
            <a:pPr>
              <a:buClr>
                <a:srgbClr val="FF0000"/>
              </a:buClr>
              <a:buSzPct val="60000"/>
              <a:buFont typeface="Wingdings" charset="2"/>
              <a:buChar char="n"/>
            </a:pPr>
            <a:endParaRPr kumimoji="1" lang="zh-CN" altLang="en-US" dirty="0"/>
          </a:p>
        </p:txBody>
      </p:sp>
    </p:spTree>
    <p:extLst>
      <p:ext uri="{BB962C8B-B14F-4D97-AF65-F5344CB8AC3E}">
        <p14:creationId xmlns:p14="http://schemas.microsoft.com/office/powerpoint/2010/main" val="183151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0" y="-133350"/>
            <a:ext cx="9148763" cy="7000875"/>
            <a:chOff x="0" y="-84"/>
            <a:chExt cx="5763" cy="4410"/>
          </a:xfrm>
        </p:grpSpPr>
        <p:pic>
          <p:nvPicPr>
            <p:cNvPr id="5" name="Picture 3"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2" name="标题 1"/>
          <p:cNvSpPr>
            <a:spLocks noGrp="1"/>
          </p:cNvSpPr>
          <p:nvPr>
            <p:ph type="title"/>
          </p:nvPr>
        </p:nvSpPr>
        <p:spPr>
          <a:xfrm>
            <a:off x="467544" y="557808"/>
            <a:ext cx="8229600" cy="1143000"/>
          </a:xfrm>
        </p:spPr>
        <p:txBody>
          <a:bodyPr/>
          <a:lstStyle/>
          <a:p>
            <a:r>
              <a:rPr kumimoji="1" lang="zh-CN" altLang="en-US" dirty="0" smtClean="0"/>
              <a:t>交通相关实验室</a:t>
            </a:r>
            <a:endParaRPr kumimoji="1" lang="zh-CN" altLang="en-US" dirty="0"/>
          </a:p>
        </p:txBody>
      </p:sp>
      <p:sp>
        <p:nvSpPr>
          <p:cNvPr id="3" name="内容占位符 2"/>
          <p:cNvSpPr>
            <a:spLocks noGrp="1"/>
          </p:cNvSpPr>
          <p:nvPr>
            <p:ph idx="1"/>
          </p:nvPr>
        </p:nvSpPr>
        <p:spPr>
          <a:xfrm>
            <a:off x="457200" y="1600200"/>
            <a:ext cx="8867328" cy="4525963"/>
          </a:xfrm>
        </p:spPr>
        <p:txBody>
          <a:bodyPr/>
          <a:lstStyle/>
          <a:p>
            <a:pPr eaLnBrk="1" hangingPunct="1">
              <a:lnSpc>
                <a:spcPct val="140000"/>
              </a:lnSpc>
              <a:spcBef>
                <a:spcPct val="0"/>
              </a:spcBef>
              <a:buClr>
                <a:srgbClr val="FF0000"/>
              </a:buClr>
              <a:buSzPct val="60000"/>
              <a:buFont typeface="Wingdings" charset="2"/>
              <a:buChar char="n"/>
              <a:defRPr/>
            </a:pPr>
            <a:r>
              <a:rPr lang="zh-CN" altLang="en-US" sz="2800" b="1" dirty="0">
                <a:latin typeface="Times New Roman" charset="0"/>
                <a:ea typeface="Heiti SC Light" charset="-122"/>
                <a:cs typeface="Times New Roman" charset="0"/>
              </a:rPr>
              <a:t>交通</a:t>
            </a:r>
            <a:r>
              <a:rPr lang="zh-CN" altLang="en-US" sz="2800" b="1" dirty="0" smtClean="0">
                <a:latin typeface="Times New Roman" charset="0"/>
                <a:ea typeface="Heiti SC Light" charset="-122"/>
                <a:cs typeface="Times New Roman" charset="0"/>
              </a:rPr>
              <a:t>安全应急信息技术国家工程实验室分实验室</a:t>
            </a:r>
            <a:endParaRPr lang="en-US" altLang="zh-CN" sz="2800" b="1" dirty="0" smtClean="0">
              <a:latin typeface="Times New Roman" charset="0"/>
              <a:ea typeface="Heiti SC Light" charset="-122"/>
              <a:cs typeface="Times New Roman" charset="0"/>
            </a:endParaRPr>
          </a:p>
          <a:p>
            <a:pPr eaLnBrk="1" hangingPunct="1">
              <a:lnSpc>
                <a:spcPct val="140000"/>
              </a:lnSpc>
              <a:spcBef>
                <a:spcPct val="0"/>
              </a:spcBef>
              <a:buClr>
                <a:srgbClr val="FF0000"/>
              </a:buClr>
              <a:buSzPct val="60000"/>
              <a:buFont typeface="Wingdings" charset="2"/>
              <a:buChar char="n"/>
              <a:defRPr/>
            </a:pPr>
            <a:r>
              <a:rPr lang="zh-CN" altLang="en-US" sz="2800" b="1" dirty="0" smtClean="0">
                <a:latin typeface="Times New Roman" charset="0"/>
                <a:ea typeface="Heiti SC Light" charset="-122"/>
                <a:cs typeface="Times New Roman" charset="0"/>
              </a:rPr>
              <a:t>水路</a:t>
            </a:r>
            <a:r>
              <a:rPr lang="zh-CN" altLang="en-US" sz="2800" b="1" dirty="0">
                <a:latin typeface="Times New Roman" charset="0"/>
                <a:ea typeface="Heiti SC Light" charset="-122"/>
                <a:cs typeface="Times New Roman" charset="0"/>
              </a:rPr>
              <a:t>公路交通安全控制与装备教育部工程</a:t>
            </a:r>
            <a:r>
              <a:rPr lang="zh-CN" altLang="en-US" sz="2800" b="1" dirty="0" smtClean="0">
                <a:latin typeface="Times New Roman" charset="0"/>
                <a:ea typeface="Heiti SC Light" charset="-122"/>
                <a:cs typeface="Times New Roman" charset="0"/>
              </a:rPr>
              <a:t>研究中心</a:t>
            </a:r>
            <a:endParaRPr lang="en-US" altLang="zh-CN" sz="2800" b="1" dirty="0" smtClean="0">
              <a:latin typeface="Times New Roman" charset="0"/>
              <a:ea typeface="Heiti SC Light" charset="-122"/>
              <a:cs typeface="Times New Roman" charset="0"/>
            </a:endParaRPr>
          </a:p>
          <a:p>
            <a:pPr eaLnBrk="1" hangingPunct="1">
              <a:lnSpc>
                <a:spcPct val="140000"/>
              </a:lnSpc>
              <a:spcBef>
                <a:spcPct val="0"/>
              </a:spcBef>
              <a:buClr>
                <a:srgbClr val="FF0000"/>
              </a:buClr>
              <a:buSzPct val="60000"/>
              <a:buFont typeface="Wingdings" charset="2"/>
              <a:buChar char="n"/>
              <a:defRPr/>
            </a:pPr>
            <a:r>
              <a:rPr lang="zh-CN" altLang="en-US" sz="2800" b="1" dirty="0" smtClean="0">
                <a:latin typeface="Times New Roman" charset="0"/>
                <a:ea typeface="Heiti SC Light" charset="-122"/>
                <a:cs typeface="Times New Roman" charset="0"/>
              </a:rPr>
              <a:t>船舶动力工程技术交通行业重点实验室 </a:t>
            </a:r>
            <a:endParaRPr lang="en-US" altLang="zh-CN" sz="2800" b="1" dirty="0" smtClean="0">
              <a:latin typeface="Times New Roman" charset="0"/>
              <a:ea typeface="Heiti SC Light" charset="-122"/>
              <a:cs typeface="Times New Roman" charset="0"/>
            </a:endParaRPr>
          </a:p>
          <a:p>
            <a:pPr eaLnBrk="1" hangingPunct="1">
              <a:lnSpc>
                <a:spcPct val="140000"/>
              </a:lnSpc>
              <a:spcBef>
                <a:spcPct val="0"/>
              </a:spcBef>
              <a:buClr>
                <a:srgbClr val="FF0000"/>
              </a:buClr>
              <a:buSzPct val="60000"/>
              <a:buFont typeface="Wingdings" charset="2"/>
              <a:buChar char="n"/>
              <a:defRPr/>
            </a:pPr>
            <a:r>
              <a:rPr lang="zh-CN" altLang="en-US" sz="2800" b="1" dirty="0" smtClean="0">
                <a:latin typeface="Times New Roman" charset="0"/>
                <a:ea typeface="Heiti SC Light" charset="-122"/>
                <a:cs typeface="Times New Roman" charset="0"/>
              </a:rPr>
              <a:t>内河航运技术</a:t>
            </a:r>
            <a:r>
              <a:rPr lang="zh-CN" altLang="en-US" sz="2800" b="1" dirty="0">
                <a:latin typeface="Times New Roman" charset="0"/>
                <a:ea typeface="Heiti SC Light" charset="-122"/>
                <a:cs typeface="Times New Roman" charset="0"/>
              </a:rPr>
              <a:t>湖北</a:t>
            </a:r>
            <a:r>
              <a:rPr lang="zh-CN" altLang="en-US" sz="2800" b="1" dirty="0" smtClean="0">
                <a:latin typeface="Times New Roman" charset="0"/>
                <a:ea typeface="Heiti SC Light" charset="-122"/>
                <a:cs typeface="Times New Roman" charset="0"/>
              </a:rPr>
              <a:t>省重点实验室 </a:t>
            </a:r>
            <a:endParaRPr lang="en-US" altLang="zh-CN" sz="2800" b="1" dirty="0" smtClean="0">
              <a:latin typeface="Times New Roman" charset="0"/>
              <a:ea typeface="Heiti SC Light" charset="-122"/>
              <a:cs typeface="Times New Roman" charset="0"/>
            </a:endParaRPr>
          </a:p>
          <a:p>
            <a:pPr eaLnBrk="1" hangingPunct="1">
              <a:lnSpc>
                <a:spcPct val="140000"/>
              </a:lnSpc>
              <a:spcBef>
                <a:spcPct val="0"/>
              </a:spcBef>
              <a:buClr>
                <a:srgbClr val="FF0000"/>
              </a:buClr>
              <a:buSzPct val="60000"/>
              <a:buFont typeface="Wingdings" charset="2"/>
              <a:buChar char="n"/>
              <a:defRPr/>
            </a:pPr>
            <a:r>
              <a:rPr lang="zh-CN" altLang="en-US" sz="2800" b="1" dirty="0" smtClean="0">
                <a:latin typeface="Times New Roman" charset="0"/>
                <a:ea typeface="Heiti SC Light" charset="-122"/>
                <a:cs typeface="Times New Roman" charset="0"/>
              </a:rPr>
              <a:t>交通物联网技术</a:t>
            </a:r>
            <a:r>
              <a:rPr lang="zh-CN" altLang="en-US" sz="2800" b="1" dirty="0">
                <a:latin typeface="Times New Roman" charset="0"/>
                <a:ea typeface="Heiti SC Light" charset="-122"/>
                <a:cs typeface="Times New Roman" charset="0"/>
              </a:rPr>
              <a:t>湖北</a:t>
            </a:r>
            <a:r>
              <a:rPr lang="zh-CN" altLang="en-US" sz="2800" b="1" dirty="0" smtClean="0">
                <a:latin typeface="Times New Roman" charset="0"/>
                <a:ea typeface="Heiti SC Light" charset="-122"/>
                <a:cs typeface="Times New Roman" charset="0"/>
              </a:rPr>
              <a:t>省重点实验室 </a:t>
            </a:r>
            <a:endParaRPr lang="en-US" altLang="zh-CN" sz="2800" b="1" dirty="0" smtClean="0">
              <a:latin typeface="Times New Roman" charset="0"/>
              <a:ea typeface="Heiti SC Light" charset="-122"/>
              <a:cs typeface="Times New Roman" charset="0"/>
            </a:endParaRPr>
          </a:p>
          <a:p>
            <a:pPr eaLnBrk="1" hangingPunct="1">
              <a:lnSpc>
                <a:spcPct val="140000"/>
              </a:lnSpc>
              <a:spcBef>
                <a:spcPct val="0"/>
              </a:spcBef>
              <a:buClr>
                <a:srgbClr val="FF0000"/>
              </a:buClr>
              <a:buSzPct val="60000"/>
              <a:buFont typeface="Wingdings" charset="2"/>
              <a:buChar char="n"/>
              <a:defRPr/>
            </a:pPr>
            <a:r>
              <a:rPr lang="zh-CN" altLang="en-US" sz="2800" b="1" dirty="0" smtClean="0">
                <a:latin typeface="Times New Roman" charset="0"/>
                <a:ea typeface="Heiti SC Light" charset="-122"/>
                <a:cs typeface="Times New Roman" charset="0"/>
              </a:rPr>
              <a:t>长</a:t>
            </a:r>
            <a:r>
              <a:rPr lang="zh-CN" altLang="en-US" sz="2800" b="1" dirty="0">
                <a:latin typeface="Times New Roman" charset="0"/>
                <a:ea typeface="Heiti SC Light" charset="-122"/>
                <a:cs typeface="Times New Roman" charset="0"/>
              </a:rPr>
              <a:t>江海事研究</a:t>
            </a:r>
            <a:r>
              <a:rPr lang="zh-CN" altLang="en-US" sz="2800" b="1" dirty="0" smtClean="0">
                <a:latin typeface="Times New Roman" charset="0"/>
                <a:ea typeface="Heiti SC Light" charset="-122"/>
                <a:cs typeface="Times New Roman" charset="0"/>
              </a:rPr>
              <a:t>中心</a:t>
            </a:r>
            <a:endParaRPr kumimoji="1" lang="zh-CN" altLang="en-US" dirty="0"/>
          </a:p>
        </p:txBody>
      </p:sp>
    </p:spTree>
    <p:extLst>
      <p:ext uri="{BB962C8B-B14F-4D97-AF65-F5344CB8AC3E}">
        <p14:creationId xmlns:p14="http://schemas.microsoft.com/office/powerpoint/2010/main" val="339017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p:cNvGrpSpPr>
            <a:grpSpLocks/>
          </p:cNvGrpSpPr>
          <p:nvPr/>
        </p:nvGrpSpPr>
        <p:grpSpPr bwMode="auto">
          <a:xfrm>
            <a:off x="0" y="-133350"/>
            <a:ext cx="9148763" cy="7000875"/>
            <a:chOff x="0" y="-84"/>
            <a:chExt cx="5763" cy="4410"/>
          </a:xfrm>
        </p:grpSpPr>
        <p:pic>
          <p:nvPicPr>
            <p:cNvPr id="8" name="Picture 3" descr="截图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8"/>
            <p:cNvPicPr>
              <a:picLocks noChangeAspect="1" noChangeArrowheads="1"/>
            </p:cNvPicPr>
            <p:nvPr/>
          </p:nvPicPr>
          <p:blipFill>
            <a:blip r:embed="rId4"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片 9"/>
            <p:cNvPicPr>
              <a:picLocks noChangeAspect="1" noChangeArrowheads="1"/>
            </p:cNvPicPr>
            <p:nvPr/>
          </p:nvPicPr>
          <p:blipFill>
            <a:blip r:embed="rId5"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grpSp>
      <p:sp>
        <p:nvSpPr>
          <p:cNvPr id="2" name="标题 1"/>
          <p:cNvSpPr>
            <a:spLocks noGrp="1"/>
          </p:cNvSpPr>
          <p:nvPr>
            <p:ph type="title"/>
          </p:nvPr>
        </p:nvSpPr>
        <p:spPr>
          <a:xfrm>
            <a:off x="467544" y="692696"/>
            <a:ext cx="8229600" cy="1143000"/>
          </a:xfrm>
        </p:spPr>
        <p:txBody>
          <a:bodyPr/>
          <a:lstStyle/>
          <a:p>
            <a:r>
              <a:rPr lang="zh-CN" altLang="en-US" sz="4000" b="1" dirty="0" smtClean="0"/>
              <a:t>水路公路交通研究中心</a:t>
            </a:r>
            <a:endParaRPr lang="zh-CN" altLang="en-US" sz="4000" b="1" dirty="0"/>
          </a:p>
        </p:txBody>
      </p:sp>
      <p:sp>
        <p:nvSpPr>
          <p:cNvPr id="3" name="内容占位符 2"/>
          <p:cNvSpPr>
            <a:spLocks noGrp="1"/>
          </p:cNvSpPr>
          <p:nvPr>
            <p:ph idx="1"/>
          </p:nvPr>
        </p:nvSpPr>
        <p:spPr>
          <a:xfrm>
            <a:off x="467544" y="1772816"/>
            <a:ext cx="8291513" cy="3609719"/>
          </a:xfrm>
        </p:spPr>
        <p:txBody>
          <a:bodyPr/>
          <a:lstStyle/>
          <a:p>
            <a:r>
              <a:rPr lang="zh-CN" altLang="en-US" b="1" dirty="0" smtClean="0">
                <a:solidFill>
                  <a:srgbClr val="FF0000"/>
                </a:solidFill>
                <a:latin typeface="微软雅黑" panose="020B0503020204020204" pitchFamily="34" charset="-122"/>
                <a:ea typeface="微软雅黑" panose="020B0503020204020204" pitchFamily="34" charset="-122"/>
              </a:rPr>
              <a:t>国家级科研基地</a:t>
            </a:r>
            <a:endParaRPr lang="en-US" altLang="zh-CN" b="1" dirty="0" smtClean="0">
              <a:solidFill>
                <a:srgbClr val="FF0000"/>
              </a:solidFill>
              <a:latin typeface="微软雅黑" panose="020B0503020204020204" pitchFamily="34" charset="-122"/>
              <a:ea typeface="微软雅黑" panose="020B0503020204020204" pitchFamily="34" charset="-122"/>
            </a:endParaRPr>
          </a:p>
          <a:p>
            <a:r>
              <a:rPr lang="zh-CN" altLang="en-US" dirty="0" smtClean="0"/>
              <a:t>国家级人才队伍</a:t>
            </a:r>
            <a:endParaRPr lang="en-US" altLang="zh-CN" dirty="0" smtClean="0"/>
          </a:p>
          <a:p>
            <a:r>
              <a:rPr lang="zh-CN" altLang="en-US" dirty="0" smtClean="0"/>
              <a:t>国家级科研项目</a:t>
            </a:r>
            <a:endParaRPr lang="en-US" altLang="zh-CN" dirty="0" smtClean="0"/>
          </a:p>
          <a:p>
            <a:r>
              <a:rPr lang="zh-CN" altLang="en-US" dirty="0" smtClean="0"/>
              <a:t>国家级成果奖励</a:t>
            </a:r>
            <a:endParaRPr lang="en-US" altLang="zh-CN" dirty="0" smtClean="0"/>
          </a:p>
          <a:p>
            <a:r>
              <a:rPr lang="zh-CN" altLang="en-US" dirty="0" smtClean="0"/>
              <a:t>国家级实验条件</a:t>
            </a:r>
            <a:endParaRPr lang="zh-CN" altLang="en-US" dirty="0"/>
          </a:p>
        </p:txBody>
      </p:sp>
      <p:sp>
        <p:nvSpPr>
          <p:cNvPr id="4" name="灯片编号占位符 3"/>
          <p:cNvSpPr>
            <a:spLocks noGrp="1"/>
          </p:cNvSpPr>
          <p:nvPr>
            <p:ph type="sldNum" sz="quarter" idx="11"/>
          </p:nvPr>
        </p:nvSpPr>
        <p:spPr/>
        <p:txBody>
          <a:bodyPr/>
          <a:lstStyle/>
          <a:p>
            <a:fld id="{18572104-736B-46AA-B215-EEC6E8FCB9ED}" type="slidenum">
              <a:rPr lang="en-US" altLang="zh-CN" smtClean="0"/>
              <a:pPr/>
              <a:t>8</a:t>
            </a:fld>
            <a:endParaRPr lang="en-US" altLang="zh-CN"/>
          </a:p>
        </p:txBody>
      </p:sp>
      <p:pic>
        <p:nvPicPr>
          <p:cNvPr id="5" name="图片 4"/>
          <p:cNvPicPr>
            <a:picLocks noChangeAspect="1"/>
          </p:cNvPicPr>
          <p:nvPr/>
        </p:nvPicPr>
        <p:blipFill>
          <a:blip r:embed="rId6"/>
          <a:stretch>
            <a:fillRect/>
          </a:stretch>
        </p:blipFill>
        <p:spPr>
          <a:xfrm>
            <a:off x="4211960" y="1628800"/>
            <a:ext cx="4277119" cy="3417324"/>
          </a:xfrm>
          <a:prstGeom prst="rect">
            <a:avLst/>
          </a:prstGeom>
        </p:spPr>
      </p:pic>
      <p:sp>
        <p:nvSpPr>
          <p:cNvPr id="6" name="文本框 5"/>
          <p:cNvSpPr txBox="1"/>
          <p:nvPr/>
        </p:nvSpPr>
        <p:spPr>
          <a:xfrm>
            <a:off x="395536" y="4869160"/>
            <a:ext cx="8460432" cy="1528624"/>
          </a:xfrm>
          <a:prstGeom prst="rect">
            <a:avLst/>
          </a:prstGeom>
          <a:noFill/>
        </p:spPr>
        <p:txBody>
          <a:bodyPr wrap="square" rtlCol="0">
            <a:spAutoFit/>
          </a:bodyPr>
          <a:lstStyle/>
          <a:p>
            <a:pPr marL="457200" indent="-457200">
              <a:lnSpc>
                <a:spcPct val="150000"/>
              </a:lnSpc>
              <a:buFont typeface="Wingdings" charset="2"/>
              <a:buChar char="Ø"/>
            </a:pPr>
            <a:r>
              <a:rPr lang="zh-CN" altLang="en-US" sz="3200" b="1" dirty="0" smtClean="0">
                <a:solidFill>
                  <a:srgbClr val="FF0000"/>
                </a:solidFill>
                <a:ea typeface="微软雅黑" panose="020B0503020204020204" pitchFamily="34" charset="-122"/>
                <a:cs typeface="Times New Roman" panose="02020603050405020304" pitchFamily="18" charset="0"/>
              </a:rPr>
              <a:t>国家水运安全工程技术研究中心</a:t>
            </a:r>
            <a:endParaRPr lang="en-US" altLang="zh-CN" sz="3200" b="1" dirty="0" smtClean="0">
              <a:solidFill>
                <a:srgbClr val="FF0000"/>
              </a:solidFill>
              <a:ea typeface="微软雅黑" panose="020B0503020204020204" pitchFamily="34" charset="-122"/>
              <a:cs typeface="Times New Roman" panose="02020603050405020304" pitchFamily="18" charset="0"/>
            </a:endParaRPr>
          </a:p>
          <a:p>
            <a:pPr marL="457200" indent="-457200">
              <a:lnSpc>
                <a:spcPct val="150000"/>
              </a:lnSpc>
              <a:buFont typeface="Wingdings" charset="2"/>
              <a:buChar char="Ø"/>
            </a:pPr>
            <a:r>
              <a:rPr lang="zh-CN" altLang="en-US" sz="3200" b="1" dirty="0" smtClean="0">
                <a:solidFill>
                  <a:srgbClr val="FF0000"/>
                </a:solidFill>
                <a:ea typeface="微软雅黑" panose="020B0503020204020204" pitchFamily="34" charset="-122"/>
                <a:cs typeface="Times New Roman" panose="02020603050405020304" pitchFamily="18" charset="0"/>
              </a:rPr>
              <a:t>水路公路交通安全控制与装备工程技术中心</a:t>
            </a:r>
            <a:endParaRPr lang="zh-CN" altLang="en-US" sz="3200" b="1" dirty="0">
              <a:solidFill>
                <a:srgbClr val="FF0000"/>
              </a:solidFill>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5650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0" y="-133350"/>
            <a:ext cx="9148763" cy="7000875"/>
            <a:chOff x="0" y="-84"/>
            <a:chExt cx="5763" cy="4410"/>
          </a:xfrm>
        </p:grpSpPr>
        <p:pic>
          <p:nvPicPr>
            <p:cNvPr id="5" name="Picture 3" descr="截图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5763" cy="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8"/>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a:stretch>
              <a:fillRect/>
            </a:stretch>
          </p:blipFill>
          <p:spPr bwMode="auto">
            <a:xfrm>
              <a:off x="161" y="80"/>
              <a:ext cx="541" cy="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9"/>
            <p:cNvPicPr>
              <a:picLocks noChangeAspect="1" noChangeArrowheads="1"/>
            </p:cNvPicPr>
            <p:nvPr/>
          </p:nvPicPr>
          <p:blipFill>
            <a:blip r:embed="rId4" cstate="email">
              <a:lum bright="-6000"/>
              <a:extLst>
                <a:ext uri="{28A0092B-C50C-407E-A947-70E740481C1C}">
                  <a14:useLocalDpi xmlns:a14="http://schemas.microsoft.com/office/drawing/2010/main" val="0"/>
                </a:ext>
              </a:extLst>
            </a:blip>
            <a:srcRect/>
            <a:stretch>
              <a:fillRect/>
            </a:stretch>
          </p:blipFill>
          <p:spPr bwMode="auto">
            <a:xfrm>
              <a:off x="539" y="-84"/>
              <a:ext cx="1876"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副标题 2"/>
            <p:cNvSpPr txBox="1">
              <a:spLocks noChangeArrowheads="1"/>
            </p:cNvSpPr>
            <p:nvPr/>
          </p:nvSpPr>
          <p:spPr bwMode="auto">
            <a:xfrm>
              <a:off x="751" y="394"/>
              <a:ext cx="1722"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spcBef>
                  <a:spcPct val="20000"/>
                </a:spcBef>
                <a:buClr>
                  <a:schemeClr val="accent1"/>
                </a:buClr>
                <a:buSzPct val="50000"/>
                <a:buFont typeface="Wingdings 2" charset="0"/>
                <a:buNone/>
              </a:pPr>
              <a:r>
                <a:rPr lang="en-US" altLang="zh-CN" sz="1000">
                  <a:solidFill>
                    <a:srgbClr val="006600"/>
                  </a:solidFill>
                  <a:latin typeface="方正大黑简体" charset="0"/>
                  <a:ea typeface="方正大黑简体" charset="0"/>
                  <a:cs typeface="方正大黑简体" charset="0"/>
                </a:rPr>
                <a:t>WUHAN UNIVERSITY OF TECHNOLOGY</a:t>
              </a:r>
            </a:p>
          </p:txBody>
        </p:sp>
        <p:pic>
          <p:nvPicPr>
            <p:cNvPr id="9" name="Picture 9" descr="未标题-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 y="3793"/>
              <a:ext cx="521"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标题 1"/>
          <p:cNvSpPr>
            <a:spLocks noGrp="1"/>
          </p:cNvSpPr>
          <p:nvPr>
            <p:ph type="title"/>
          </p:nvPr>
        </p:nvSpPr>
        <p:spPr>
          <a:xfrm>
            <a:off x="467544" y="548680"/>
            <a:ext cx="8229600" cy="1143000"/>
          </a:xfrm>
        </p:spPr>
        <p:txBody>
          <a:bodyPr/>
          <a:lstStyle/>
          <a:p>
            <a:r>
              <a:rPr lang="zh-CN" altLang="en-US" b="1" dirty="0" smtClean="0"/>
              <a:t>主要研究方向</a:t>
            </a:r>
            <a:endParaRPr lang="zh-CN" altLang="en-US" b="1" dirty="0"/>
          </a:p>
        </p:txBody>
      </p:sp>
      <p:sp>
        <p:nvSpPr>
          <p:cNvPr id="3" name="内容占位符 2"/>
          <p:cNvSpPr>
            <a:spLocks noGrp="1"/>
          </p:cNvSpPr>
          <p:nvPr>
            <p:ph idx="1"/>
          </p:nvPr>
        </p:nvSpPr>
        <p:spPr/>
        <p:txBody>
          <a:bodyPr>
            <a:normAutofit fontScale="92500" lnSpcReduction="10000"/>
          </a:bodyPr>
          <a:lstStyle/>
          <a:p>
            <a:pPr>
              <a:lnSpc>
                <a:spcPct val="150000"/>
              </a:lnSpc>
            </a:pPr>
            <a:r>
              <a:rPr lang="zh-CN" altLang="zh-CN" b="1" dirty="0">
                <a:solidFill>
                  <a:srgbClr val="FF0000"/>
                </a:solidFill>
                <a:latin typeface="微软雅黑" panose="020B0503020204020204" pitchFamily="34" charset="-122"/>
                <a:ea typeface="微软雅黑" panose="020B0503020204020204" pitchFamily="34" charset="-122"/>
              </a:rPr>
              <a:t>综合交通规划与安全</a:t>
            </a:r>
            <a:r>
              <a:rPr lang="zh-CN" altLang="zh-CN" b="1" dirty="0" smtClean="0">
                <a:solidFill>
                  <a:srgbClr val="FF0000"/>
                </a:solidFill>
                <a:latin typeface="微软雅黑" panose="020B0503020204020204" pitchFamily="34" charset="-122"/>
                <a:ea typeface="微软雅黑" panose="020B0503020204020204" pitchFamily="34" charset="-122"/>
              </a:rPr>
              <a:t>研究所</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zh-CN" b="1" dirty="0" smtClean="0">
                <a:latin typeface="微软雅黑" panose="020B0503020204020204" pitchFamily="34" charset="-122"/>
                <a:ea typeface="微软雅黑" panose="020B0503020204020204" pitchFamily="34" charset="-122"/>
              </a:rPr>
              <a:t>综合</a:t>
            </a:r>
            <a:r>
              <a:rPr lang="zh-CN" altLang="zh-CN" b="1" dirty="0">
                <a:latin typeface="微软雅黑" panose="020B0503020204020204" pitchFamily="34" charset="-122"/>
                <a:ea typeface="微软雅黑" panose="020B0503020204020204" pitchFamily="34" charset="-122"/>
              </a:rPr>
              <a:t>交通系统规划</a:t>
            </a:r>
            <a:r>
              <a:rPr lang="zh-CN" altLang="zh-CN" b="1" dirty="0" smtClean="0">
                <a:latin typeface="微软雅黑" panose="020B0503020204020204" pitchFamily="34" charset="-122"/>
                <a:ea typeface="微软雅黑" panose="020B0503020204020204" pitchFamily="34" charset="-122"/>
              </a:rPr>
              <a:t>、交通安全</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土地</a:t>
            </a:r>
            <a:r>
              <a:rPr lang="zh-CN" altLang="zh-CN" b="1" dirty="0">
                <a:latin typeface="微软雅黑" panose="020B0503020204020204" pitchFamily="34" charset="-122"/>
                <a:ea typeface="微软雅黑" panose="020B0503020204020204" pitchFamily="34" charset="-122"/>
              </a:rPr>
              <a:t>与交通整体规划、交通出行行为、驾驶行为、交通系统安全评价、危化品运营与监控</a:t>
            </a:r>
            <a:r>
              <a:rPr lang="zh-CN" altLang="zh-CN" b="1" dirty="0" smtClean="0">
                <a:latin typeface="微软雅黑" panose="020B0503020204020204" pitchFamily="34" charset="-122"/>
                <a:ea typeface="微软雅黑" panose="020B0503020204020204" pitchFamily="34" charset="-122"/>
              </a:rPr>
              <a:t>等。</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zh-CN" b="1" dirty="0">
                <a:solidFill>
                  <a:srgbClr val="FF0000"/>
                </a:solidFill>
                <a:latin typeface="微软雅黑" panose="020B0503020204020204" pitchFamily="34" charset="-122"/>
                <a:ea typeface="微软雅黑" panose="020B0503020204020204" pitchFamily="34" charset="-122"/>
              </a:rPr>
              <a:t>交通信息与安全研究所</a:t>
            </a:r>
            <a:endParaRPr lang="en-US" altLang="zh-CN" b="1" dirty="0">
              <a:solidFill>
                <a:srgbClr val="FF0000"/>
              </a:solidFill>
              <a:latin typeface="微软雅黑" panose="020B0503020204020204" pitchFamily="34" charset="-122"/>
              <a:ea typeface="微软雅黑" panose="020B0503020204020204" pitchFamily="34" charset="-122"/>
            </a:endParaRPr>
          </a:p>
          <a:p>
            <a:pPr lvl="1">
              <a:lnSpc>
                <a:spcPct val="150000"/>
              </a:lnSpc>
            </a:pPr>
            <a:r>
              <a:rPr lang="zh-CN" altLang="zh-CN" b="1" dirty="0">
                <a:latin typeface="微软雅黑" panose="020B0503020204020204" pitchFamily="34" charset="-122"/>
                <a:ea typeface="微软雅黑" panose="020B0503020204020204" pitchFamily="34" charset="-122"/>
              </a:rPr>
              <a:t>交通信息感知、交通控制技术、大数据与车联网技术</a:t>
            </a:r>
            <a:r>
              <a:rPr lang="zh-CN" altLang="en-US" b="1" dirty="0">
                <a:latin typeface="微软雅黑" panose="020B0503020204020204" pitchFamily="34" charset="-122"/>
                <a:ea typeface="微软雅黑" panose="020B0503020204020204" pitchFamily="34" charset="-122"/>
              </a:rPr>
              <a:t>等</a:t>
            </a:r>
          </a:p>
        </p:txBody>
      </p:sp>
    </p:spTree>
    <p:extLst>
      <p:ext uri="{BB962C8B-B14F-4D97-AF65-F5344CB8AC3E}">
        <p14:creationId xmlns:p14="http://schemas.microsoft.com/office/powerpoint/2010/main" val="199413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488</TotalTime>
  <Pages>0</Pages>
  <Words>2335</Words>
  <Characters>0</Characters>
  <Application>Microsoft Office PowerPoint</Application>
  <DocSecurity>0</DocSecurity>
  <PresentationFormat>Экран (4:3)</PresentationFormat>
  <Lines>0</Lines>
  <Paragraphs>185</Paragraphs>
  <Slides>22</Slides>
  <Notes>12</Notes>
  <HiddenSlides>0</HiddenSlides>
  <MMClips>1</MMClips>
  <ScaleCrop>false</ScaleCrop>
  <HeadingPairs>
    <vt:vector size="6" baseType="variant">
      <vt:variant>
        <vt:lpstr>Использованные шрифты</vt:lpstr>
      </vt:variant>
      <vt:variant>
        <vt:i4>19</vt:i4>
      </vt:variant>
      <vt:variant>
        <vt:lpstr>Тема</vt:lpstr>
      </vt:variant>
      <vt:variant>
        <vt:i4>1</vt:i4>
      </vt:variant>
      <vt:variant>
        <vt:lpstr>Заголовки слайдов</vt:lpstr>
      </vt:variant>
      <vt:variant>
        <vt:i4>22</vt:i4>
      </vt:variant>
    </vt:vector>
  </HeadingPairs>
  <TitlesOfParts>
    <vt:vector size="42" baseType="lpstr">
      <vt:lpstr>Microsoft YaHei</vt:lpstr>
      <vt:lpstr>SimSun</vt:lpstr>
      <vt:lpstr>Arial</vt:lpstr>
      <vt:lpstr>Calibri</vt:lpstr>
      <vt:lpstr>Cambria</vt:lpstr>
      <vt:lpstr>Gulim</vt:lpstr>
      <vt:lpstr>Heiti SC Light</vt:lpstr>
      <vt:lpstr>楷体_GB2312</vt:lpstr>
      <vt:lpstr>Monotype Sorts</vt:lpstr>
      <vt:lpstr>黑体</vt:lpstr>
      <vt:lpstr>华文楷体</vt:lpstr>
      <vt:lpstr>华文细黑</vt:lpstr>
      <vt:lpstr>华文中宋</vt:lpstr>
      <vt:lpstr>Times New Roman</vt:lpstr>
      <vt:lpstr>Verdana</vt:lpstr>
      <vt:lpstr>Wingdings</vt:lpstr>
      <vt:lpstr>Wingdings 2</vt:lpstr>
      <vt:lpstr>方正大黑简体</vt:lpstr>
      <vt:lpstr>方正宋黑简体</vt:lpstr>
      <vt:lpstr>默认设计模板</vt:lpstr>
      <vt:lpstr>Презентация PowerPoint</vt:lpstr>
      <vt:lpstr>Презентация PowerPoint</vt:lpstr>
      <vt:lpstr>Презентация PowerPoint</vt:lpstr>
      <vt:lpstr>Презентация PowerPoint</vt:lpstr>
      <vt:lpstr>Презентация PowerPoint</vt:lpstr>
      <vt:lpstr>交通相关专业</vt:lpstr>
      <vt:lpstr>交通相关实验室</vt:lpstr>
      <vt:lpstr>水路公路交通研究中心</vt:lpstr>
      <vt:lpstr>主要研究方向</vt:lpstr>
      <vt:lpstr>主要研究方向</vt:lpstr>
      <vt:lpstr>中心概况</vt:lpstr>
      <vt:lpstr>中心概况</vt:lpstr>
      <vt:lpstr>中心概况－实验条件</vt:lpstr>
      <vt:lpstr>中心概况－实验条件</vt:lpstr>
      <vt:lpstr>中心概况－实验条件</vt:lpstr>
      <vt:lpstr>中心概况－实验条件</vt:lpstr>
      <vt:lpstr>中心概况－实验条件</vt:lpstr>
      <vt:lpstr>中心概况－实验条件</vt:lpstr>
      <vt:lpstr>Презентация PowerPoint</vt:lpstr>
      <vt:lpstr>Презентация PowerPoint</vt:lpstr>
      <vt:lpstr>Презентация PowerPoint</vt:lpstr>
      <vt:lpstr>汇报完毕</vt:lpstr>
    </vt:vector>
  </TitlesOfParts>
  <Company>微软中国</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ММЦ</cp:lastModifiedBy>
  <cp:revision>83</cp:revision>
  <dcterms:created xsi:type="dcterms:W3CDTF">2001-12-31T16:24:23Z</dcterms:created>
  <dcterms:modified xsi:type="dcterms:W3CDTF">2016-12-01T11:34:36Z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